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6"/>
  </p:notesMasterIdLst>
  <p:sldIdLst>
    <p:sldId id="265" r:id="rId2"/>
    <p:sldId id="262" r:id="rId3"/>
    <p:sldId id="285" r:id="rId4"/>
    <p:sldId id="286" r:id="rId5"/>
    <p:sldId id="308" r:id="rId6"/>
    <p:sldId id="271" r:id="rId7"/>
    <p:sldId id="272" r:id="rId8"/>
    <p:sldId id="287" r:id="rId9"/>
    <p:sldId id="288" r:id="rId10"/>
    <p:sldId id="289" r:id="rId11"/>
    <p:sldId id="309" r:id="rId12"/>
    <p:sldId id="290" r:id="rId13"/>
    <p:sldId id="291" r:id="rId14"/>
    <p:sldId id="292" r:id="rId15"/>
    <p:sldId id="276" r:id="rId16"/>
    <p:sldId id="277" r:id="rId17"/>
    <p:sldId id="293" r:id="rId18"/>
    <p:sldId id="294" r:id="rId19"/>
    <p:sldId id="295" r:id="rId20"/>
    <p:sldId id="296" r:id="rId21"/>
    <p:sldId id="297" r:id="rId22"/>
    <p:sldId id="298" r:id="rId23"/>
    <p:sldId id="299" r:id="rId24"/>
    <p:sldId id="310" r:id="rId25"/>
    <p:sldId id="300" r:id="rId26"/>
    <p:sldId id="301" r:id="rId27"/>
    <p:sldId id="283" r:id="rId28"/>
    <p:sldId id="284" r:id="rId29"/>
    <p:sldId id="302" r:id="rId30"/>
    <p:sldId id="303" r:id="rId31"/>
    <p:sldId id="304" r:id="rId32"/>
    <p:sldId id="305" r:id="rId33"/>
    <p:sldId id="306" r:id="rId34"/>
    <p:sldId id="307" r:id="rId35"/>
  </p:sldIdLst>
  <p:sldSz cx="12192000" cy="6858000"/>
  <p:notesSz cx="6858000" cy="9144000"/>
  <p:defaultTextStyle>
    <a:defPPr>
      <a:defRPr lang="ko-Kore-K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412" userDrawn="1">
          <p15:clr>
            <a:srgbClr val="A4A3A4"/>
          </p15:clr>
        </p15:guide>
        <p15:guide id="2" orient="horz" pos="2273" userDrawn="1">
          <p15:clr>
            <a:srgbClr val="A4A3A4"/>
          </p15:clr>
        </p15:guide>
        <p15:guide id="3" orient="horz" pos="3135" userDrawn="1">
          <p15:clr>
            <a:srgbClr val="A4A3A4"/>
          </p15:clr>
        </p15:guide>
        <p15:guide id="4" pos="960" userDrawn="1">
          <p15:clr>
            <a:srgbClr val="A4A3A4"/>
          </p15:clr>
        </p15:guide>
        <p15:guide id="6" pos="1005" userDrawn="1">
          <p15:clr>
            <a:srgbClr val="A4A3A4"/>
          </p15:clr>
        </p15:guide>
        <p15:guide id="7" orient="horz" pos="402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B470C"/>
    <a:srgbClr val="F9C158"/>
    <a:srgbClr val="F19CA7"/>
    <a:srgbClr val="FF0000"/>
    <a:srgbClr val="00B0EF"/>
    <a:srgbClr val="008CCF"/>
    <a:srgbClr val="78C2E5"/>
    <a:srgbClr val="00A0EA"/>
    <a:srgbClr val="F7AB00"/>
    <a:srgbClr val="E4007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608"/>
    <p:restoredTop sz="94694"/>
  </p:normalViewPr>
  <p:slideViewPr>
    <p:cSldViewPr snapToGrid="0">
      <p:cViewPr varScale="1">
        <p:scale>
          <a:sx n="56" d="100"/>
          <a:sy n="56" d="100"/>
        </p:scale>
        <p:origin x="424" y="44"/>
      </p:cViewPr>
      <p:guideLst>
        <p:guide orient="horz" pos="1412"/>
        <p:guide orient="horz" pos="2273"/>
        <p:guide orient="horz" pos="3135"/>
        <p:guide pos="960"/>
        <p:guide pos="1005"/>
        <p:guide orient="horz" pos="40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ko-Kore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4D2F4E-E288-1B4D-AD06-B0AF4C8AFEE3}" type="datetimeFigureOut">
              <a:rPr kumimoji="1" lang="ko-Kore-KR" altLang="en-US" smtClean="0"/>
              <a:t>09/01/2024</a:t>
            </a:fld>
            <a:endParaRPr kumimoji="1" lang="ko-Kore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ore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ko-Kore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89D0A04-ED66-3B4F-BF7E-72C73561D30F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5140792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DE1E915-E78B-1D41-51F1-4E6833C4FD1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F7CAFC0E-2008-B0DB-5C3F-02F80F64292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ko-KR" altLang="en-US"/>
              <a:t>클릭하여 마스터 부제목 스타일 편집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941C8CDC-F694-BD41-E38D-5D85CC2043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09/01/2024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93EFBB29-E8CA-680F-F5F1-74E85741A5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1E5A34E7-0094-7109-3C55-810D59A984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35564555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E90847A-6CD2-B19F-ECC2-C7AF5796D4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5D420156-9A29-5C76-1798-C320825817E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B2702C51-E481-1422-1754-67EAEA16F4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09/01/2024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F95A2E13-84CD-9A6A-BA02-5601B7AC1A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F5907B87-DE5D-AF6C-8834-0BE573B54A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39579704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6E266527-915A-BB9C-3B29-B4E0D055A55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3698D9CC-9F20-4D75-C32E-E6C2846B302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D3A6C21D-5EA7-724F-DCD5-AA1E042CE8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09/01/2024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E3F37ED4-F0F8-640F-D954-35D1E5D0A7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0B14A9F0-31A6-A099-5CE5-9698697980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9653698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E91651F-ABD7-C011-88A5-87853BF99D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F34BE412-C092-B2C3-21BF-AE9B260FB9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0723188E-AF77-77BF-CDC4-5D8E3B49D0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09/01/2024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D6D04826-2E2A-CCA2-DEE0-4212F3BC30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57050181-25D9-E76B-3D55-27C0920990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772548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0028726-8340-C9F7-8DF7-99E6A5C5AF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744AB124-17D4-8D3B-E5E8-97CDB428490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A20DC5F8-BF24-9698-640F-89D884F4DE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09/01/2024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8A0C94C6-C989-0087-1563-FE62AC0F20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F7261B56-BF5B-969E-1F73-50496E566E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7308899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A9DD3C6-60B8-216D-599C-CC5FA23AA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B550EB85-65E9-C185-4ADC-149D5C519EC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5EE72E38-BF84-D2AC-07E6-E30C47BC16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1C4D58EF-CD69-113F-E5BE-617AF71DFE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09/01/2024</a:t>
            </a:fld>
            <a:endParaRPr kumimoji="1" lang="ko-Kore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1B8AEA71-330A-BE54-83BA-662B7FB49F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396C1EF4-F61C-B73D-4D1C-09BB92149B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8866632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FEAEFC6-2069-4625-1C9E-313F8B9E4A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A8CA215D-67D5-A578-60C7-C96298F958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85E32A26-1A11-BB81-7508-17E7724D1C3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8FFDC3B6-BCAB-D4FE-84CD-7C67128E4FC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6C178D3A-04D6-1645-D03B-5D40F1F42D8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CD4E634A-64FC-EFEC-9CCD-7304C3294B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09/01/2024</a:t>
            </a:fld>
            <a:endParaRPr kumimoji="1" lang="ko-Kore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83BE8C88-084B-64C9-772A-22ADAE7580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040F691E-06E4-8DC8-9E06-420BDAF12E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39719176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2BF5BD5-0ED8-1AD7-C40D-FD8A34A8CD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9A56662F-F6CF-C0F5-3705-C7513B1239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09/01/2024</a:t>
            </a:fld>
            <a:endParaRPr kumimoji="1" lang="ko-Kore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211DBAB1-3FC3-5D7F-D99A-213922B077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8B61F6B3-5A24-189A-9671-7E4A8AE57F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640725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51F76334-0E7E-F68F-1DFE-6065EB68D0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09/01/2024</a:t>
            </a:fld>
            <a:endParaRPr kumimoji="1" lang="ko-Kore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4F113E0F-208B-BB61-55DC-5275A6BE4B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F260E9B5-CAE4-0B83-874A-26B3695610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1499862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0C7C0D9-625E-ED0C-3320-858C14B007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D17889EA-9DE1-83D7-9F4F-B50E890C19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1EE0AFDB-1BEA-B0CB-7857-EC4F3A7F378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AF45CF4A-182C-22BB-6DE8-D70BFCB849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09/01/2024</a:t>
            </a:fld>
            <a:endParaRPr kumimoji="1" lang="ko-Kore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13937FAE-8C07-C831-EB5B-A4A0D933E2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90D05BA8-0A31-055E-9E4C-04CF002FDA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1666392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FCD794B-A2DB-8740-94FB-1D23082990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96FF4D08-31A5-FDFF-0D3A-456199A1F76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ko-Kore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C5E0AE38-3FD2-9AB5-DF1D-8725ED3C3E1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97D70B52-2070-C772-FCAE-6A9592E736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09/01/2024</a:t>
            </a:fld>
            <a:endParaRPr kumimoji="1" lang="ko-Kore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AA9E8568-EAC2-E1C5-E118-EAFEFD2DE0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08F9E1FB-FEE8-2C51-B9BF-CEC8D933C9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28541081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079C76FD-9F1B-C2DA-2D3E-000C734C22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17AE6F04-B19E-863F-30B3-02C7536168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2F2714DE-B4CC-8571-AB2B-72F10781F80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33C1C67-1477-2D41-B9FF-193BF5F90065}" type="datetimeFigureOut">
              <a:rPr kumimoji="1" lang="ko-Kore-KR" altLang="en-US" smtClean="0"/>
              <a:t>09/01/2024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638BF536-AB91-B21A-8CA1-4A20BCE4261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07BEA3BE-2AAE-3127-43F7-6199BEEE7F8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40259802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ore-K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C88599D-5B9E-85D0-6CFD-B4D2BCA9C6AB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3</a:t>
            </a:r>
          </a:p>
        </p:txBody>
      </p:sp>
      <p:cxnSp>
        <p:nvCxnSpPr>
          <p:cNvPr id="14" name="직선 연결선[R] 13">
            <a:extLst>
              <a:ext uri="{FF2B5EF4-FFF2-40B4-BE49-F238E27FC236}">
                <a16:creationId xmlns:a16="http://schemas.microsoft.com/office/drawing/2014/main" id="{B4C865B4-E4AA-442F-4C76-C8D3D139D429}"/>
              </a:ext>
            </a:extLst>
          </p:cNvPr>
          <p:cNvCxnSpPr>
            <a:cxnSpLocks/>
          </p:cNvCxnSpPr>
          <p:nvPr/>
        </p:nvCxnSpPr>
        <p:spPr>
          <a:xfrm>
            <a:off x="2743200" y="1116000"/>
            <a:ext cx="8508380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6" name="그룹 5">
            <a:extLst>
              <a:ext uri="{FF2B5EF4-FFF2-40B4-BE49-F238E27FC236}">
                <a16:creationId xmlns:a16="http://schemas.microsoft.com/office/drawing/2014/main" id="{88A5C716-E888-4CFC-1646-FB1E5A5B00C5}"/>
              </a:ext>
            </a:extLst>
          </p:cNvPr>
          <p:cNvGrpSpPr/>
          <p:nvPr/>
        </p:nvGrpSpPr>
        <p:grpSpPr>
          <a:xfrm>
            <a:off x="1425031" y="646013"/>
            <a:ext cx="4151903" cy="469900"/>
            <a:chOff x="1425031" y="646013"/>
            <a:chExt cx="4151903" cy="469900"/>
          </a:xfrm>
        </p:grpSpPr>
        <p:pic>
          <p:nvPicPr>
            <p:cNvPr id="15" name="그림 14">
              <a:extLst>
                <a:ext uri="{FF2B5EF4-FFF2-40B4-BE49-F238E27FC236}">
                  <a16:creationId xmlns:a16="http://schemas.microsoft.com/office/drawing/2014/main" id="{900A4511-19B5-32BF-87EF-AF161CA68D7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25031" y="646013"/>
              <a:ext cx="2032000" cy="469900"/>
            </a:xfrm>
            <a:prstGeom prst="rect">
              <a:avLst/>
            </a:prstGeom>
          </p:spPr>
        </p:pic>
        <p:pic>
          <p:nvPicPr>
            <p:cNvPr id="17" name="그림 16">
              <a:extLst>
                <a:ext uri="{FF2B5EF4-FFF2-40B4-BE49-F238E27FC236}">
                  <a16:creationId xmlns:a16="http://schemas.microsoft.com/office/drawing/2014/main" id="{355E5868-0447-F423-6FB0-35C450F9A8D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flipH="1">
              <a:off x="3286176" y="646013"/>
              <a:ext cx="1792721" cy="469900"/>
            </a:xfrm>
            <a:prstGeom prst="rect">
              <a:avLst/>
            </a:prstGeom>
          </p:spPr>
        </p:pic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B6DFD2CA-7C67-7F52-3C8A-9356DE737E5C}"/>
                </a:ext>
              </a:extLst>
            </p:cNvPr>
            <p:cNvSpPr txBox="1"/>
            <p:nvPr/>
          </p:nvSpPr>
          <p:spPr>
            <a:xfrm>
              <a:off x="1533671" y="697673"/>
              <a:ext cx="4043263" cy="369332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r>
                <a:rPr kumimoji="1" lang="en-US" altLang="ko-Kore-KR" dirty="0">
                  <a:solidFill>
                    <a:schemeClr val="tx1"/>
                  </a:solidFill>
                  <a:latin typeface="Calibri" panose="020F0502020204030204" pitchFamily="34" charset="0"/>
                  <a:ea typeface="Noto Sans KR Medium" panose="020B0500000000000000" pitchFamily="34" charset="-128"/>
                  <a:cs typeface="Calibri" panose="020F0502020204030204" pitchFamily="34" charset="0"/>
                </a:rPr>
                <a:t>High School </a:t>
              </a:r>
              <a:r>
                <a:rPr kumimoji="1" lang="en-US" altLang="ko-Kore-KR" b="1" dirty="0">
                  <a:solidFill>
                    <a:schemeClr val="tx1"/>
                  </a:solidFill>
                  <a:latin typeface="Calibri" panose="020F0502020204030204" pitchFamily="34" charset="0"/>
                  <a:ea typeface="Noto Sans KR Medium" panose="020B0500000000000000" pitchFamily="34" charset="-128"/>
                  <a:cs typeface="Calibri" panose="020F0502020204030204" pitchFamily="34" charset="0"/>
                </a:rPr>
                <a:t>Basic English 2 </a:t>
              </a:r>
              <a:r>
                <a:rPr kumimoji="1" lang="en-US" altLang="ko-Kore-KR" sz="1600" dirty="0">
                  <a:solidFill>
                    <a:schemeClr val="tx1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Calibri" panose="020F0502020204030204" pitchFamily="34" charset="0"/>
                </a:rPr>
                <a:t>(</a:t>
              </a:r>
              <a:r>
                <a:rPr kumimoji="1" lang="ko-KR" altLang="en-US" sz="1600" dirty="0">
                  <a:solidFill>
                    <a:schemeClr val="tx1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Calibri" panose="020F0502020204030204" pitchFamily="34" charset="0"/>
                </a:rPr>
                <a:t>안병규</a:t>
              </a:r>
              <a:r>
                <a:rPr kumimoji="1" lang="en-US" altLang="ko-KR" sz="1600" dirty="0">
                  <a:solidFill>
                    <a:schemeClr val="tx1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Calibri" panose="020F0502020204030204" pitchFamily="34" charset="0"/>
                </a:rPr>
                <a:t>)</a:t>
              </a:r>
              <a:endParaRPr kumimoji="1" lang="en-US" altLang="ko-KR" dirty="0">
                <a:latin typeface="나눔고딕" panose="020D0604000000000000" pitchFamily="50" charset="-127"/>
                <a:ea typeface="나눔고딕" panose="020D0604000000000000" pitchFamily="50" charset="-127"/>
                <a:cs typeface="Calibri" panose="020F0502020204030204" pitchFamily="34" charset="0"/>
              </a:endParaRPr>
            </a:p>
          </p:txBody>
        </p:sp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886DCE94-2B7F-C1B7-223A-A60B4E053E7E}"/>
              </a:ext>
            </a:extLst>
          </p:cNvPr>
          <p:cNvSpPr txBox="1"/>
          <p:nvPr/>
        </p:nvSpPr>
        <p:spPr>
          <a:xfrm>
            <a:off x="711200" y="3094371"/>
            <a:ext cx="10540380" cy="1107996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6600" b="1" dirty="0">
                <a:latin typeface="Calibri" panose="020F0502020204030204" pitchFamily="34" charset="0"/>
                <a:ea typeface="Noto Sans KR Medium" panose="020B0500000000000000"/>
                <a:cs typeface="Calibri" panose="020F0502020204030204" pitchFamily="34" charset="0"/>
              </a:rPr>
              <a:t>Creativity </a:t>
            </a:r>
            <a:r>
              <a:rPr lang="en-US" altLang="ko-Kore-KR" sz="6600" b="1" dirty="0">
                <a:solidFill>
                  <a:srgbClr val="EB470C"/>
                </a:solidFill>
                <a:latin typeface="Calibri" panose="020F0502020204030204" pitchFamily="34" charset="0"/>
                <a:ea typeface="Noto Sans KR Medium" panose="020B0500000000000000"/>
                <a:cs typeface="Calibri" panose="020F0502020204030204" pitchFamily="34" charset="0"/>
              </a:rPr>
              <a:t>Matters</a:t>
            </a:r>
            <a:r>
              <a:rPr lang="en-US" altLang="ko-Kore-KR" sz="6600" b="1" dirty="0">
                <a:latin typeface="Calibri" panose="020F0502020204030204" pitchFamily="34" charset="0"/>
                <a:ea typeface="Noto Sans KR Medium" panose="020B0500000000000000"/>
                <a:cs typeface="Calibri" panose="020F0502020204030204" pitchFamily="34" charset="0"/>
              </a:rPr>
              <a:t>!</a:t>
            </a:r>
            <a:endParaRPr lang="en-US" altLang="ko-Kore-KR" sz="4800" b="1" dirty="0">
              <a:latin typeface="Calibri" panose="020F0502020204030204" pitchFamily="34" charset="0"/>
              <a:ea typeface="Noto Sans KR Medium" panose="020B0500000000000000"/>
              <a:cs typeface="Calibri" panose="020F050202020403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A2BC04E-72A4-46BF-9549-CB97A49F0B96}"/>
              </a:ext>
            </a:extLst>
          </p:cNvPr>
          <p:cNvSpPr txBox="1"/>
          <p:nvPr/>
        </p:nvSpPr>
        <p:spPr>
          <a:xfrm>
            <a:off x="3155180" y="4488580"/>
            <a:ext cx="5660829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창의성이 중요하다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!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61931EE-03C7-1898-4BE7-BC8EE8B8BB26}"/>
              </a:ext>
            </a:extLst>
          </p:cNvPr>
          <p:cNvSpPr txBox="1"/>
          <p:nvPr/>
        </p:nvSpPr>
        <p:spPr>
          <a:xfrm>
            <a:off x="6331226" y="4072115"/>
            <a:ext cx="269926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중요하다</a:t>
            </a:r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; 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문제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14758349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620001" y="311228"/>
            <a:ext cx="8125360" cy="393062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The city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came up with 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 creative idea: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connecting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the two cities with a cable car line high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above the ground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 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3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p.66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B28FEEB0-003E-EF2A-FB60-6998AC4A0A20}"/>
              </a:ext>
            </a:extLst>
          </p:cNvPr>
          <p:cNvSpPr txBox="1"/>
          <p:nvPr/>
        </p:nvSpPr>
        <p:spPr>
          <a:xfrm>
            <a:off x="1524000" y="1877125"/>
            <a:ext cx="800762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이 도시는 지상에 높이 케이블카 노선으로 두 도시를 연결하는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46F0E3D-0393-3D53-47DA-CB479DFDF75F}"/>
              </a:ext>
            </a:extLst>
          </p:cNvPr>
          <p:cNvSpPr txBox="1"/>
          <p:nvPr/>
        </p:nvSpPr>
        <p:spPr>
          <a:xfrm>
            <a:off x="1524000" y="3233985"/>
            <a:ext cx="800762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창의적인 아이디어를 냈다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6058416-33A1-3B2B-3FC3-7A81AD70255D}"/>
              </a:ext>
            </a:extLst>
          </p:cNvPr>
          <p:cNvSpPr txBox="1"/>
          <p:nvPr/>
        </p:nvSpPr>
        <p:spPr>
          <a:xfrm>
            <a:off x="3071191" y="1447400"/>
            <a:ext cx="2305879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생각해 내다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DE8A575-B025-468B-6FC7-D16144162A75}"/>
              </a:ext>
            </a:extLst>
          </p:cNvPr>
          <p:cNvSpPr txBox="1"/>
          <p:nvPr/>
        </p:nvSpPr>
        <p:spPr>
          <a:xfrm>
            <a:off x="2446639" y="4207910"/>
            <a:ext cx="3139151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지상에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8B73938-0578-7851-F50E-04C140E6BAD3}"/>
              </a:ext>
            </a:extLst>
          </p:cNvPr>
          <p:cNvSpPr txBox="1"/>
          <p:nvPr/>
        </p:nvSpPr>
        <p:spPr>
          <a:xfrm>
            <a:off x="1600206" y="2936185"/>
            <a:ext cx="1987820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동명사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1" name="직선 연결선[R] 16">
            <a:extLst>
              <a:ext uri="{FF2B5EF4-FFF2-40B4-BE49-F238E27FC236}">
                <a16:creationId xmlns:a16="http://schemas.microsoft.com/office/drawing/2014/main" id="{40517F18-2C74-A441-C5BC-220B998A0F6A}"/>
              </a:ext>
            </a:extLst>
          </p:cNvPr>
          <p:cNvCxnSpPr>
            <a:cxnSpLocks/>
          </p:cNvCxnSpPr>
          <p:nvPr/>
        </p:nvCxnSpPr>
        <p:spPr>
          <a:xfrm>
            <a:off x="1600206" y="2894982"/>
            <a:ext cx="1987820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D7C23A21-FABB-60FE-452D-135C76CC1858}"/>
              </a:ext>
            </a:extLst>
          </p:cNvPr>
          <p:cNvSpPr txBox="1"/>
          <p:nvPr/>
        </p:nvSpPr>
        <p:spPr>
          <a:xfrm>
            <a:off x="3353284" y="2936185"/>
            <a:ext cx="1472870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연결하다</a:t>
            </a:r>
          </a:p>
        </p:txBody>
      </p:sp>
      <p:grpSp>
        <p:nvGrpSpPr>
          <p:cNvPr id="14" name="그룹 13">
            <a:extLst>
              <a:ext uri="{FF2B5EF4-FFF2-40B4-BE49-F238E27FC236}">
                <a16:creationId xmlns:a16="http://schemas.microsoft.com/office/drawing/2014/main" id="{82F2D2AB-CA44-289D-29EB-3700A1844E8E}"/>
              </a:ext>
            </a:extLst>
          </p:cNvPr>
          <p:cNvGrpSpPr/>
          <p:nvPr/>
        </p:nvGrpSpPr>
        <p:grpSpPr>
          <a:xfrm>
            <a:off x="3149603" y="2792896"/>
            <a:ext cx="250063" cy="317176"/>
            <a:chOff x="3406357" y="418380"/>
            <a:chExt cx="250063" cy="317176"/>
          </a:xfrm>
        </p:grpSpPr>
        <p:cxnSp>
          <p:nvCxnSpPr>
            <p:cNvPr id="15" name="직선 연결선[R] 19">
              <a:extLst>
                <a:ext uri="{FF2B5EF4-FFF2-40B4-BE49-F238E27FC236}">
                  <a16:creationId xmlns:a16="http://schemas.microsoft.com/office/drawing/2014/main" id="{7CCAD1EE-78B6-3439-E842-4578F06E43C6}"/>
                </a:ext>
              </a:extLst>
            </p:cNvPr>
            <p:cNvCxnSpPr>
              <a:cxnSpLocks/>
            </p:cNvCxnSpPr>
            <p:nvPr/>
          </p:nvCxnSpPr>
          <p:spPr>
            <a:xfrm>
              <a:off x="3406357" y="418380"/>
              <a:ext cx="0" cy="303283"/>
            </a:xfrm>
            <a:prstGeom prst="line">
              <a:avLst/>
            </a:prstGeom>
            <a:ln w="25400" cap="sq">
              <a:solidFill>
                <a:srgbClr val="EB470C"/>
              </a:solidFill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직선 연결선[R] 19">
              <a:extLst>
                <a:ext uri="{FF2B5EF4-FFF2-40B4-BE49-F238E27FC236}">
                  <a16:creationId xmlns:a16="http://schemas.microsoft.com/office/drawing/2014/main" id="{36BA34D2-0682-FB26-FA4C-2AC18EB70D53}"/>
                </a:ext>
              </a:extLst>
            </p:cNvPr>
            <p:cNvCxnSpPr>
              <a:cxnSpLocks/>
            </p:cNvCxnSpPr>
            <p:nvPr/>
          </p:nvCxnSpPr>
          <p:spPr>
            <a:xfrm>
              <a:off x="3406357" y="733234"/>
              <a:ext cx="250063" cy="2322"/>
            </a:xfrm>
            <a:prstGeom prst="line">
              <a:avLst/>
            </a:prstGeom>
            <a:ln w="25400" cap="sq">
              <a:solidFill>
                <a:srgbClr val="EB470C"/>
              </a:solidFill>
              <a:miter lim="800000"/>
              <a:headEnd type="none" w="med" len="med"/>
              <a:tailEnd type="arrow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96773281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620001" y="311228"/>
            <a:ext cx="8125360" cy="2545633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El Alto is higher above sea level than La Paz, </a:t>
            </a:r>
            <a:b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</a:b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so the idea worked.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3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p.66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B28FEEB0-003E-EF2A-FB60-6998AC4A0A20}"/>
              </a:ext>
            </a:extLst>
          </p:cNvPr>
          <p:cNvSpPr txBox="1"/>
          <p:nvPr/>
        </p:nvSpPr>
        <p:spPr>
          <a:xfrm>
            <a:off x="1524000" y="1877125"/>
            <a:ext cx="800762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 err="1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엘알토는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 라파스보다 해발 고도가 더 높기 때문에 이 아이디어가 통했다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5" name="직선 연결선[R] 16">
            <a:extLst>
              <a:ext uri="{FF2B5EF4-FFF2-40B4-BE49-F238E27FC236}">
                <a16:creationId xmlns:a16="http://schemas.microsoft.com/office/drawing/2014/main" id="{D1484675-40C0-9856-03C8-67B3BCE23E8A}"/>
              </a:ext>
            </a:extLst>
          </p:cNvPr>
          <p:cNvCxnSpPr>
            <a:cxnSpLocks/>
          </p:cNvCxnSpPr>
          <p:nvPr/>
        </p:nvCxnSpPr>
        <p:spPr>
          <a:xfrm>
            <a:off x="3190461" y="1507045"/>
            <a:ext cx="1123122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8" name="그룹 7">
            <a:extLst>
              <a:ext uri="{FF2B5EF4-FFF2-40B4-BE49-F238E27FC236}">
                <a16:creationId xmlns:a16="http://schemas.microsoft.com/office/drawing/2014/main" id="{A5F68969-224C-11A9-9781-B4A8C0FA6595}"/>
              </a:ext>
            </a:extLst>
          </p:cNvPr>
          <p:cNvGrpSpPr/>
          <p:nvPr/>
        </p:nvGrpSpPr>
        <p:grpSpPr>
          <a:xfrm flipV="1">
            <a:off x="3786810" y="1512077"/>
            <a:ext cx="3727173" cy="267026"/>
            <a:chOff x="6089650" y="967950"/>
            <a:chExt cx="276903" cy="225014"/>
          </a:xfrm>
        </p:grpSpPr>
        <p:cxnSp>
          <p:nvCxnSpPr>
            <p:cNvPr id="10" name="직선 연결선[R] 9">
              <a:extLst>
                <a:ext uri="{FF2B5EF4-FFF2-40B4-BE49-F238E27FC236}">
                  <a16:creationId xmlns:a16="http://schemas.microsoft.com/office/drawing/2014/main" id="{CDD6C8B9-B41D-7F96-D92C-07DF0D1BB0CC}"/>
                </a:ext>
              </a:extLst>
            </p:cNvPr>
            <p:cNvCxnSpPr>
              <a:cxnSpLocks/>
            </p:cNvCxnSpPr>
            <p:nvPr/>
          </p:nvCxnSpPr>
          <p:spPr>
            <a:xfrm>
              <a:off x="6089650" y="967950"/>
              <a:ext cx="0" cy="206277"/>
            </a:xfrm>
            <a:prstGeom prst="line">
              <a:avLst/>
            </a:prstGeom>
            <a:ln w="25400"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직선 연결선[R] 15">
              <a:extLst>
                <a:ext uri="{FF2B5EF4-FFF2-40B4-BE49-F238E27FC236}">
                  <a16:creationId xmlns:a16="http://schemas.microsoft.com/office/drawing/2014/main" id="{8D7EE4F6-89E8-DCAA-206D-6FE0584856FC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089674" y="973450"/>
              <a:ext cx="276879" cy="0"/>
            </a:xfrm>
            <a:prstGeom prst="line">
              <a:avLst/>
            </a:prstGeom>
            <a:ln w="25400"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직선 연결선[R] 19">
              <a:extLst>
                <a:ext uri="{FF2B5EF4-FFF2-40B4-BE49-F238E27FC236}">
                  <a16:creationId xmlns:a16="http://schemas.microsoft.com/office/drawing/2014/main" id="{4A1F5519-DB19-04DF-2B71-CEBE8B7807C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366553" y="981374"/>
              <a:ext cx="0" cy="211590"/>
            </a:xfrm>
            <a:prstGeom prst="line">
              <a:avLst/>
            </a:prstGeom>
            <a:ln w="25400" cap="sq">
              <a:solidFill>
                <a:srgbClr val="00B050"/>
              </a:solidFill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3" name="직선 연결선[R] 16">
            <a:extLst>
              <a:ext uri="{FF2B5EF4-FFF2-40B4-BE49-F238E27FC236}">
                <a16:creationId xmlns:a16="http://schemas.microsoft.com/office/drawing/2014/main" id="{64D24ADA-1AA6-BFEE-126D-ECF37EB6C7E1}"/>
              </a:ext>
            </a:extLst>
          </p:cNvPr>
          <p:cNvCxnSpPr>
            <a:cxnSpLocks/>
          </p:cNvCxnSpPr>
          <p:nvPr/>
        </p:nvCxnSpPr>
        <p:spPr>
          <a:xfrm>
            <a:off x="7096540" y="1507045"/>
            <a:ext cx="815010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167CA8E2-7EEF-FF31-1833-A20FB556BE97}"/>
              </a:ext>
            </a:extLst>
          </p:cNvPr>
          <p:cNvSpPr txBox="1"/>
          <p:nvPr/>
        </p:nvSpPr>
        <p:spPr>
          <a:xfrm>
            <a:off x="5242892" y="1548510"/>
            <a:ext cx="815010" cy="338554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비교급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66783393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620001" y="311228"/>
            <a:ext cx="8125360" cy="393062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In 2014, the world’s longest cable car system, known as “Mi </a:t>
            </a:r>
            <a:r>
              <a:rPr lang="en-US" altLang="ko-Kore-KR" sz="3600" spc="-100" dirty="0" err="1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Teleférico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” (My Cable Car), began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operations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 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3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p.66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B28FEEB0-003E-EF2A-FB60-6998AC4A0A20}"/>
              </a:ext>
            </a:extLst>
          </p:cNvPr>
          <p:cNvSpPr txBox="1"/>
          <p:nvPr/>
        </p:nvSpPr>
        <p:spPr>
          <a:xfrm>
            <a:off x="1524000" y="1877124"/>
            <a:ext cx="800762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2014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년에 세계 최장 길이의 케이블카 시스템인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46F0E3D-0393-3D53-47DA-CB479DFDF75F}"/>
              </a:ext>
            </a:extLst>
          </p:cNvPr>
          <p:cNvSpPr txBox="1"/>
          <p:nvPr/>
        </p:nvSpPr>
        <p:spPr>
          <a:xfrm>
            <a:off x="1524000" y="3233985"/>
            <a:ext cx="800762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“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Mi </a:t>
            </a:r>
            <a:r>
              <a:rPr lang="en-US" altLang="ko-KR" dirty="0" err="1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Teleférico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”(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나의 케이블카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가 운영을 시작했다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</a:p>
        </p:txBody>
      </p:sp>
      <p:grpSp>
        <p:nvGrpSpPr>
          <p:cNvPr id="5" name="그룹 4">
            <a:extLst>
              <a:ext uri="{FF2B5EF4-FFF2-40B4-BE49-F238E27FC236}">
                <a16:creationId xmlns:a16="http://schemas.microsoft.com/office/drawing/2014/main" id="{8C744409-BF80-2BBE-0AA8-15C46BBAE63B}"/>
              </a:ext>
            </a:extLst>
          </p:cNvPr>
          <p:cNvGrpSpPr/>
          <p:nvPr/>
        </p:nvGrpSpPr>
        <p:grpSpPr>
          <a:xfrm>
            <a:off x="771398" y="2746178"/>
            <a:ext cx="1601206" cy="527563"/>
            <a:chOff x="4137243" y="1369649"/>
            <a:chExt cx="1601206" cy="527563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360B0CC0-47E3-F165-40D0-D6BE66552F98}"/>
                </a:ext>
              </a:extLst>
            </p:cNvPr>
            <p:cNvSpPr txBox="1"/>
            <p:nvPr/>
          </p:nvSpPr>
          <p:spPr>
            <a:xfrm>
              <a:off x="4137243" y="1527880"/>
              <a:ext cx="1601206" cy="369332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 fontAlgn="auto"/>
              <a:r>
                <a:rPr lang="en-US" altLang="ko-KR" dirty="0">
                  <a:solidFill>
                    <a:srgbClr val="00B050"/>
                  </a:solidFill>
                  <a:effectLst/>
                  <a:latin typeface="Calibri" panose="020F0502020204030204" pitchFamily="34" charset="0"/>
                  <a:ea typeface="Noto Sans KR" panose="020B0500000000000000" pitchFamily="34" charset="-128"/>
                  <a:cs typeface="Calibri" panose="020F0502020204030204" pitchFamily="34" charset="0"/>
                </a:rPr>
                <a:t>(which is)</a:t>
              </a:r>
              <a:endParaRPr lang="ko-Kore-KR" altLang="en-US" dirty="0">
                <a:solidFill>
                  <a:srgbClr val="00B050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endParaRPr>
            </a:p>
          </p:txBody>
        </p:sp>
        <p:grpSp>
          <p:nvGrpSpPr>
            <p:cNvPr id="10" name="그룹 9">
              <a:extLst>
                <a:ext uri="{FF2B5EF4-FFF2-40B4-BE49-F238E27FC236}">
                  <a16:creationId xmlns:a16="http://schemas.microsoft.com/office/drawing/2014/main" id="{63FE21E6-FC2E-5800-F501-6BC510F5A5D5}"/>
                </a:ext>
              </a:extLst>
            </p:cNvPr>
            <p:cNvGrpSpPr/>
            <p:nvPr/>
          </p:nvGrpSpPr>
          <p:grpSpPr>
            <a:xfrm>
              <a:off x="4732636" y="1369649"/>
              <a:ext cx="408267" cy="212256"/>
              <a:chOff x="9960619" y="3011228"/>
              <a:chExt cx="408267" cy="212256"/>
            </a:xfrm>
          </p:grpSpPr>
          <p:cxnSp>
            <p:nvCxnSpPr>
              <p:cNvPr id="11" name="직선 연결선[R] 50">
                <a:extLst>
                  <a:ext uri="{FF2B5EF4-FFF2-40B4-BE49-F238E27FC236}">
                    <a16:creationId xmlns:a16="http://schemas.microsoft.com/office/drawing/2014/main" id="{9808F97A-6681-E00D-8723-159AB543A3B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9960619" y="3011228"/>
                <a:ext cx="212256" cy="211798"/>
              </a:xfrm>
              <a:prstGeom prst="line">
                <a:avLst/>
              </a:prstGeom>
              <a:ln w="25400"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직선 연결선[R] 55">
                <a:extLst>
                  <a:ext uri="{FF2B5EF4-FFF2-40B4-BE49-F238E27FC236}">
                    <a16:creationId xmlns:a16="http://schemas.microsoft.com/office/drawing/2014/main" id="{6CA987BA-5410-CB29-9259-D0EBBBAF71D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10156859" y="3011457"/>
                <a:ext cx="212256" cy="211798"/>
              </a:xfrm>
              <a:prstGeom prst="line">
                <a:avLst/>
              </a:prstGeom>
              <a:ln w="25400"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3" name="타원 12">
            <a:extLst>
              <a:ext uri="{FF2B5EF4-FFF2-40B4-BE49-F238E27FC236}">
                <a16:creationId xmlns:a16="http://schemas.microsoft.com/office/drawing/2014/main" id="{483B9DF3-36AB-888A-3FF6-26075926AF06}"/>
              </a:ext>
            </a:extLst>
          </p:cNvPr>
          <p:cNvSpPr/>
          <p:nvPr/>
        </p:nvSpPr>
        <p:spPr>
          <a:xfrm>
            <a:off x="2868451" y="2381671"/>
            <a:ext cx="432000" cy="432000"/>
          </a:xfrm>
          <a:prstGeom prst="ellips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7427F03-5FA6-E7FE-C6E8-4888ED008D3D}"/>
              </a:ext>
            </a:extLst>
          </p:cNvPr>
          <p:cNvSpPr txBox="1"/>
          <p:nvPr/>
        </p:nvSpPr>
        <p:spPr>
          <a:xfrm>
            <a:off x="2793549" y="2833549"/>
            <a:ext cx="2692930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= called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4B1E645-61D0-64A5-1A08-7B2747267F7C}"/>
              </a:ext>
            </a:extLst>
          </p:cNvPr>
          <p:cNvSpPr txBox="1"/>
          <p:nvPr/>
        </p:nvSpPr>
        <p:spPr>
          <a:xfrm>
            <a:off x="2793549" y="4207910"/>
            <a:ext cx="1867903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가동</a:t>
            </a:r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운행</a:t>
            </a:r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작업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40789597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620001" y="311228"/>
            <a:ext cx="8125360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With many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routes 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and stations,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it cuts travel time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dramatically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,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and people commute without worrying about traffic congestion. 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3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p.66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B28FEEB0-003E-EF2A-FB60-6998AC4A0A20}"/>
              </a:ext>
            </a:extLst>
          </p:cNvPr>
          <p:cNvSpPr txBox="1"/>
          <p:nvPr/>
        </p:nvSpPr>
        <p:spPr>
          <a:xfrm>
            <a:off x="1524000" y="1877125"/>
            <a:ext cx="800762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다양한 노선과 역을 갖추고 있어서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46F0E3D-0393-3D53-47DA-CB479DFDF75F}"/>
              </a:ext>
            </a:extLst>
          </p:cNvPr>
          <p:cNvSpPr txBox="1"/>
          <p:nvPr/>
        </p:nvSpPr>
        <p:spPr>
          <a:xfrm>
            <a:off x="1524000" y="3233985"/>
            <a:ext cx="800762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이 시스템은 이동 시간을 크게 단축시키며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,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00A1687-19FF-DFA4-C3B1-F387C18BFF21}"/>
              </a:ext>
            </a:extLst>
          </p:cNvPr>
          <p:cNvSpPr txBox="1"/>
          <p:nvPr/>
        </p:nvSpPr>
        <p:spPr>
          <a:xfrm>
            <a:off x="1523999" y="4609563"/>
            <a:ext cx="9349409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사람들은 교통 체증에 대해 걱정 없이 출퇴근한다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8" name="직선 연결선[R] 16">
            <a:extLst>
              <a:ext uri="{FF2B5EF4-FFF2-40B4-BE49-F238E27FC236}">
                <a16:creationId xmlns:a16="http://schemas.microsoft.com/office/drawing/2014/main" id="{E3C0B6E5-3B29-D2A1-4A3E-3949F920E1AB}"/>
              </a:ext>
            </a:extLst>
          </p:cNvPr>
          <p:cNvCxnSpPr>
            <a:cxnSpLocks/>
          </p:cNvCxnSpPr>
          <p:nvPr/>
        </p:nvCxnSpPr>
        <p:spPr>
          <a:xfrm>
            <a:off x="1593574" y="2881309"/>
            <a:ext cx="314739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id="{F321FAD4-4694-1FB2-8FB0-35CD074CAE06}"/>
              </a:ext>
            </a:extLst>
          </p:cNvPr>
          <p:cNvSpPr txBox="1"/>
          <p:nvPr/>
        </p:nvSpPr>
        <p:spPr>
          <a:xfrm>
            <a:off x="4661452" y="2835085"/>
            <a:ext cx="220648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크게</a:t>
            </a:r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극적으로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8" name="타원 7">
            <a:extLst>
              <a:ext uri="{FF2B5EF4-FFF2-40B4-BE49-F238E27FC236}">
                <a16:creationId xmlns:a16="http://schemas.microsoft.com/office/drawing/2014/main" id="{DEAC11B1-2F6A-179D-BE9B-59991603F2B2}"/>
              </a:ext>
            </a:extLst>
          </p:cNvPr>
          <p:cNvSpPr/>
          <p:nvPr/>
        </p:nvSpPr>
        <p:spPr>
          <a:xfrm>
            <a:off x="1559145" y="929353"/>
            <a:ext cx="955456" cy="501410"/>
          </a:xfrm>
          <a:prstGeom prst="ellips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58DEC10-DEC9-D229-6A54-EC16452F532F}"/>
              </a:ext>
            </a:extLst>
          </p:cNvPr>
          <p:cNvSpPr txBox="1"/>
          <p:nvPr/>
        </p:nvSpPr>
        <p:spPr>
          <a:xfrm>
            <a:off x="1523999" y="1430763"/>
            <a:ext cx="2692930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~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가 있어서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5CBBA3A-8DD6-FDA0-8843-2E64C985FAB6}"/>
              </a:ext>
            </a:extLst>
          </p:cNvPr>
          <p:cNvSpPr txBox="1"/>
          <p:nvPr/>
        </p:nvSpPr>
        <p:spPr>
          <a:xfrm>
            <a:off x="1523999" y="483979"/>
            <a:ext cx="609765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ore-KR" sz="2000" spc="-100" dirty="0">
                <a:solidFill>
                  <a:srgbClr val="7030A0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the world’s longest cable car system</a:t>
            </a:r>
            <a:r>
              <a:rPr lang="en-US" altLang="ko-Kore-KR" sz="20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</a:t>
            </a:r>
            <a:endParaRPr lang="ko-KR" altLang="en-US" sz="2000" dirty="0"/>
          </a:p>
        </p:txBody>
      </p:sp>
      <p:cxnSp>
        <p:nvCxnSpPr>
          <p:cNvPr id="15" name="연결선: 꺾임 14">
            <a:extLst>
              <a:ext uri="{FF2B5EF4-FFF2-40B4-BE49-F238E27FC236}">
                <a16:creationId xmlns:a16="http://schemas.microsoft.com/office/drawing/2014/main" id="{DF4FB5E4-3285-CC50-3FD1-063248D3ABE2}"/>
              </a:ext>
            </a:extLst>
          </p:cNvPr>
          <p:cNvCxnSpPr>
            <a:endCxn id="13" idx="1"/>
          </p:cNvCxnSpPr>
          <p:nvPr/>
        </p:nvCxnSpPr>
        <p:spPr>
          <a:xfrm rot="16200000" flipV="1">
            <a:off x="573930" y="1634103"/>
            <a:ext cx="1900140" cy="1"/>
          </a:xfrm>
          <a:prstGeom prst="bentConnector4">
            <a:avLst>
              <a:gd name="adj1" fmla="val -772"/>
              <a:gd name="adj2" fmla="val 22860100000"/>
            </a:avLst>
          </a:prstGeom>
          <a:ln w="25400">
            <a:solidFill>
              <a:srgbClr val="00B050"/>
            </a:solidFill>
            <a:headEnd type="none" w="med" len="med"/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직선 연결선[R] 16">
            <a:extLst>
              <a:ext uri="{FF2B5EF4-FFF2-40B4-BE49-F238E27FC236}">
                <a16:creationId xmlns:a16="http://schemas.microsoft.com/office/drawing/2014/main" id="{C2300BD1-18D6-7A44-B696-76915C868F6C}"/>
              </a:ext>
            </a:extLst>
          </p:cNvPr>
          <p:cNvCxnSpPr>
            <a:cxnSpLocks/>
          </p:cNvCxnSpPr>
          <p:nvPr/>
        </p:nvCxnSpPr>
        <p:spPr>
          <a:xfrm>
            <a:off x="5466520" y="4258047"/>
            <a:ext cx="3011558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C1A684C9-24A3-4468-947A-82135D361736}"/>
              </a:ext>
            </a:extLst>
          </p:cNvPr>
          <p:cNvSpPr txBox="1"/>
          <p:nvPr/>
        </p:nvSpPr>
        <p:spPr>
          <a:xfrm>
            <a:off x="5466520" y="4290887"/>
            <a:ext cx="3011558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전치사 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+ 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동명사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084BBD2F-B6A8-D9BC-EF4D-49FB4D2F8129}"/>
              </a:ext>
            </a:extLst>
          </p:cNvPr>
          <p:cNvSpPr txBox="1"/>
          <p:nvPr/>
        </p:nvSpPr>
        <p:spPr>
          <a:xfrm>
            <a:off x="3670276" y="1427674"/>
            <a:ext cx="1093305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경로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074981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620001" y="311228"/>
            <a:ext cx="8125360" cy="2545633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The cable car system has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reduced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the number of cars on the ground and air pollution.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3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p.66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B28FEEB0-003E-EF2A-FB60-6998AC4A0A20}"/>
              </a:ext>
            </a:extLst>
          </p:cNvPr>
          <p:cNvSpPr txBox="1"/>
          <p:nvPr/>
        </p:nvSpPr>
        <p:spPr>
          <a:xfrm>
            <a:off x="1524000" y="1877125"/>
            <a:ext cx="800762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케이블카 시스템은 지상의 차량 수와 대기오염을 줄였다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5D6FA73-4BBE-F2E9-7350-64A5F37D9CD7}"/>
              </a:ext>
            </a:extLst>
          </p:cNvPr>
          <p:cNvSpPr txBox="1"/>
          <p:nvPr/>
        </p:nvSpPr>
        <p:spPr>
          <a:xfrm>
            <a:off x="5227899" y="1557661"/>
            <a:ext cx="48901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현재 완료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과거 운행 개시 이후 지금까지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 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줄여 왔다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8" name="직선 연결선[R] 16">
            <a:extLst>
              <a:ext uri="{FF2B5EF4-FFF2-40B4-BE49-F238E27FC236}">
                <a16:creationId xmlns:a16="http://schemas.microsoft.com/office/drawing/2014/main" id="{5D84F424-A4B7-33DF-4A6A-650B3AB157CE}"/>
              </a:ext>
            </a:extLst>
          </p:cNvPr>
          <p:cNvCxnSpPr>
            <a:cxnSpLocks/>
          </p:cNvCxnSpPr>
          <p:nvPr/>
        </p:nvCxnSpPr>
        <p:spPr>
          <a:xfrm>
            <a:off x="5307411" y="1516458"/>
            <a:ext cx="2097241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9014D19F-814C-D0A6-E15F-8F942FCA25E2}"/>
              </a:ext>
            </a:extLst>
          </p:cNvPr>
          <p:cNvSpPr txBox="1"/>
          <p:nvPr/>
        </p:nvSpPr>
        <p:spPr>
          <a:xfrm>
            <a:off x="6898627" y="579368"/>
            <a:ext cx="1938129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줄이다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12" name="그룹 11">
            <a:extLst>
              <a:ext uri="{FF2B5EF4-FFF2-40B4-BE49-F238E27FC236}">
                <a16:creationId xmlns:a16="http://schemas.microsoft.com/office/drawing/2014/main" id="{E9840200-EDF2-5170-1CBD-86FC2E5D7219}"/>
              </a:ext>
            </a:extLst>
          </p:cNvPr>
          <p:cNvGrpSpPr/>
          <p:nvPr/>
        </p:nvGrpSpPr>
        <p:grpSpPr>
          <a:xfrm>
            <a:off x="6666749" y="742192"/>
            <a:ext cx="252857" cy="248531"/>
            <a:chOff x="3403563" y="743173"/>
            <a:chExt cx="252857" cy="248531"/>
          </a:xfrm>
        </p:grpSpPr>
        <p:cxnSp>
          <p:nvCxnSpPr>
            <p:cNvPr id="13" name="직선 연결선[R] 19">
              <a:extLst>
                <a:ext uri="{FF2B5EF4-FFF2-40B4-BE49-F238E27FC236}">
                  <a16:creationId xmlns:a16="http://schemas.microsoft.com/office/drawing/2014/main" id="{6D906AEC-AF70-C782-6F02-50B6726CA5D9}"/>
                </a:ext>
              </a:extLst>
            </p:cNvPr>
            <p:cNvCxnSpPr>
              <a:cxnSpLocks/>
            </p:cNvCxnSpPr>
            <p:nvPr/>
          </p:nvCxnSpPr>
          <p:spPr>
            <a:xfrm>
              <a:off x="3403563" y="746197"/>
              <a:ext cx="0" cy="245507"/>
            </a:xfrm>
            <a:prstGeom prst="line">
              <a:avLst/>
            </a:prstGeom>
            <a:ln w="25400" cap="sq">
              <a:solidFill>
                <a:srgbClr val="EB470C"/>
              </a:solidFill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직선 연결선[R] 19">
              <a:extLst>
                <a:ext uri="{FF2B5EF4-FFF2-40B4-BE49-F238E27FC236}">
                  <a16:creationId xmlns:a16="http://schemas.microsoft.com/office/drawing/2014/main" id="{9692721F-35CA-32D9-A2A7-B5ED6B95C39E}"/>
                </a:ext>
              </a:extLst>
            </p:cNvPr>
            <p:cNvCxnSpPr>
              <a:cxnSpLocks/>
            </p:cNvCxnSpPr>
            <p:nvPr/>
          </p:nvCxnSpPr>
          <p:spPr>
            <a:xfrm>
              <a:off x="3406357" y="743173"/>
              <a:ext cx="250063" cy="2322"/>
            </a:xfrm>
            <a:prstGeom prst="line">
              <a:avLst/>
            </a:prstGeom>
            <a:ln w="25400" cap="sq">
              <a:solidFill>
                <a:srgbClr val="EB470C"/>
              </a:solidFill>
              <a:miter lim="800000"/>
              <a:headEnd type="none" w="med" len="med"/>
              <a:tailEnd type="arrow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53911187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C88599D-5B9E-85D0-6CFD-B4D2BCA9C6AB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3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711200" y="2586540"/>
            <a:ext cx="10540380" cy="212365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6600" b="1" dirty="0">
                <a:latin typeface="Calibri" panose="020F0502020204030204" pitchFamily="34" charset="0"/>
                <a:ea typeface="Noto Sans KR Medium" panose="020B0500000000000000"/>
                <a:cs typeface="Calibri" panose="020F0502020204030204" pitchFamily="34" charset="0"/>
              </a:rPr>
              <a:t>The Green City Center (Ljubljana, Slovenia)</a:t>
            </a:r>
            <a:endParaRPr lang="en-US" altLang="ko-Kore-KR" sz="4800" b="1" dirty="0">
              <a:latin typeface="Calibri" panose="020F0502020204030204" pitchFamily="34" charset="0"/>
              <a:ea typeface="Noto Sans KR Medium" panose="020B0500000000000000"/>
              <a:cs typeface="Calibri" panose="020F0502020204030204" pitchFamily="34" charset="0"/>
            </a:endParaRPr>
          </a:p>
        </p:txBody>
      </p:sp>
      <p:cxnSp>
        <p:nvCxnSpPr>
          <p:cNvPr id="14" name="직선 연결선[R] 13">
            <a:extLst>
              <a:ext uri="{FF2B5EF4-FFF2-40B4-BE49-F238E27FC236}">
                <a16:creationId xmlns:a16="http://schemas.microsoft.com/office/drawing/2014/main" id="{B4C865B4-E4AA-442F-4C76-C8D3D139D429}"/>
              </a:ext>
            </a:extLst>
          </p:cNvPr>
          <p:cNvCxnSpPr>
            <a:cxnSpLocks/>
          </p:cNvCxnSpPr>
          <p:nvPr/>
        </p:nvCxnSpPr>
        <p:spPr>
          <a:xfrm>
            <a:off x="2743200" y="1116000"/>
            <a:ext cx="8508380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6" name="그룹 5">
            <a:extLst>
              <a:ext uri="{FF2B5EF4-FFF2-40B4-BE49-F238E27FC236}">
                <a16:creationId xmlns:a16="http://schemas.microsoft.com/office/drawing/2014/main" id="{88A5C716-E888-4CFC-1646-FB1E5A5B00C5}"/>
              </a:ext>
            </a:extLst>
          </p:cNvPr>
          <p:cNvGrpSpPr/>
          <p:nvPr/>
        </p:nvGrpSpPr>
        <p:grpSpPr>
          <a:xfrm>
            <a:off x="1425031" y="646013"/>
            <a:ext cx="4151903" cy="469900"/>
            <a:chOff x="1425031" y="646013"/>
            <a:chExt cx="4151903" cy="469900"/>
          </a:xfrm>
        </p:grpSpPr>
        <p:pic>
          <p:nvPicPr>
            <p:cNvPr id="15" name="그림 14">
              <a:extLst>
                <a:ext uri="{FF2B5EF4-FFF2-40B4-BE49-F238E27FC236}">
                  <a16:creationId xmlns:a16="http://schemas.microsoft.com/office/drawing/2014/main" id="{900A4511-19B5-32BF-87EF-AF161CA68D7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25031" y="646013"/>
              <a:ext cx="2032000" cy="469900"/>
            </a:xfrm>
            <a:prstGeom prst="rect">
              <a:avLst/>
            </a:prstGeom>
          </p:spPr>
        </p:pic>
        <p:pic>
          <p:nvPicPr>
            <p:cNvPr id="17" name="그림 16">
              <a:extLst>
                <a:ext uri="{FF2B5EF4-FFF2-40B4-BE49-F238E27FC236}">
                  <a16:creationId xmlns:a16="http://schemas.microsoft.com/office/drawing/2014/main" id="{355E5868-0447-F423-6FB0-35C450F9A8D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flipH="1">
              <a:off x="3286176" y="646013"/>
              <a:ext cx="1792721" cy="469900"/>
            </a:xfrm>
            <a:prstGeom prst="rect">
              <a:avLst/>
            </a:prstGeom>
          </p:spPr>
        </p:pic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B6DFD2CA-7C67-7F52-3C8A-9356DE737E5C}"/>
                </a:ext>
              </a:extLst>
            </p:cNvPr>
            <p:cNvSpPr txBox="1"/>
            <p:nvPr/>
          </p:nvSpPr>
          <p:spPr>
            <a:xfrm>
              <a:off x="1533671" y="697673"/>
              <a:ext cx="4043263" cy="369332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r>
                <a:rPr kumimoji="1" lang="en-US" altLang="ko-Kore-KR" dirty="0">
                  <a:solidFill>
                    <a:schemeClr val="tx1"/>
                  </a:solidFill>
                  <a:latin typeface="Calibri" panose="020F0502020204030204" pitchFamily="34" charset="0"/>
                  <a:ea typeface="Noto Sans KR Medium" panose="020B0500000000000000" pitchFamily="34" charset="-128"/>
                  <a:cs typeface="Calibri" panose="020F0502020204030204" pitchFamily="34" charset="0"/>
                </a:rPr>
                <a:t>High School </a:t>
              </a:r>
              <a:r>
                <a:rPr kumimoji="1" lang="en-US" altLang="ko-Kore-KR" b="1" dirty="0">
                  <a:solidFill>
                    <a:schemeClr val="tx1"/>
                  </a:solidFill>
                  <a:latin typeface="Calibri" panose="020F0502020204030204" pitchFamily="34" charset="0"/>
                  <a:ea typeface="Noto Sans KR Medium" panose="020B0500000000000000" pitchFamily="34" charset="-128"/>
                  <a:cs typeface="Calibri" panose="020F0502020204030204" pitchFamily="34" charset="0"/>
                </a:rPr>
                <a:t>Basic English 2 </a:t>
              </a:r>
              <a:r>
                <a:rPr kumimoji="1" lang="en-US" altLang="ko-Kore-KR" sz="1600" dirty="0">
                  <a:solidFill>
                    <a:schemeClr val="tx1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Calibri" panose="020F0502020204030204" pitchFamily="34" charset="0"/>
                </a:rPr>
                <a:t>(</a:t>
              </a:r>
              <a:r>
                <a:rPr kumimoji="1" lang="ko-KR" altLang="en-US" sz="1600" dirty="0">
                  <a:solidFill>
                    <a:schemeClr val="tx1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Calibri" panose="020F0502020204030204" pitchFamily="34" charset="0"/>
                </a:rPr>
                <a:t>안병규</a:t>
              </a:r>
              <a:r>
                <a:rPr kumimoji="1" lang="en-US" altLang="ko-KR" sz="1600" dirty="0">
                  <a:solidFill>
                    <a:schemeClr val="tx1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Calibri" panose="020F0502020204030204" pitchFamily="34" charset="0"/>
                </a:rPr>
                <a:t>)</a:t>
              </a:r>
              <a:endParaRPr kumimoji="1" lang="en-US" altLang="ko-KR" dirty="0">
                <a:latin typeface="나눔고딕" panose="020D0604000000000000" pitchFamily="50" charset="-127"/>
                <a:ea typeface="나눔고딕" panose="020D0604000000000000" pitchFamily="50" charset="-127"/>
                <a:cs typeface="Calibri" panose="020F0502020204030204" pitchFamily="34" charset="0"/>
              </a:endParaRPr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643C6B5D-2F64-3046-102C-6E502E8011B8}"/>
              </a:ext>
            </a:extLst>
          </p:cNvPr>
          <p:cNvSpPr txBox="1"/>
          <p:nvPr/>
        </p:nvSpPr>
        <p:spPr>
          <a:xfrm>
            <a:off x="3150975" y="4663586"/>
            <a:ext cx="5660829" cy="646331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녹색의 도심</a:t>
            </a:r>
            <a:b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</a:b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슬로베니아의 류블랴나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839098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620000" y="311228"/>
            <a:ext cx="9135630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Ljubljana is the capital of Slovenia in Central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Europe where about 300,000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residents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live. Ljubljana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translates to 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“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lovely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” in the local language, but the city was not always lovely.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3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p.68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B28FEEB0-003E-EF2A-FB60-6998AC4A0A20}"/>
              </a:ext>
            </a:extLst>
          </p:cNvPr>
          <p:cNvSpPr txBox="1"/>
          <p:nvPr/>
        </p:nvSpPr>
        <p:spPr>
          <a:xfrm>
            <a:off x="1524000" y="1877125"/>
            <a:ext cx="800762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류블랴나는 중앙 유럽에 위치한 슬로베니아의 수도로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46F0E3D-0393-3D53-47DA-CB479DFDF75F}"/>
              </a:ext>
            </a:extLst>
          </p:cNvPr>
          <p:cNvSpPr txBox="1"/>
          <p:nvPr/>
        </p:nvSpPr>
        <p:spPr>
          <a:xfrm>
            <a:off x="1524000" y="3233985"/>
            <a:ext cx="800762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약 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30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만 명의 주민이 살고 있다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99F2846-6FC5-3329-E962-AAC36CBDBB51}"/>
              </a:ext>
            </a:extLst>
          </p:cNvPr>
          <p:cNvSpPr txBox="1"/>
          <p:nvPr/>
        </p:nvSpPr>
        <p:spPr>
          <a:xfrm>
            <a:off x="1523999" y="4609563"/>
            <a:ext cx="9349409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류블랴나는 현지 언어로 “</a:t>
            </a:r>
            <a:r>
              <a:rPr lang="ko-KR" altLang="en-US" dirty="0" err="1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사랑스럽다”라는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 뜻이지만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,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821CB5E-F790-17CF-DED3-623C449A8D72}"/>
              </a:ext>
            </a:extLst>
          </p:cNvPr>
          <p:cNvSpPr txBox="1"/>
          <p:nvPr/>
        </p:nvSpPr>
        <p:spPr>
          <a:xfrm>
            <a:off x="1523999" y="6010979"/>
            <a:ext cx="9349409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이 도시가 항상 사랑스러운 것은 아니었다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03F73BF-A778-8ABA-0326-06E637031451}"/>
              </a:ext>
            </a:extLst>
          </p:cNvPr>
          <p:cNvSpPr txBox="1"/>
          <p:nvPr/>
        </p:nvSpPr>
        <p:spPr>
          <a:xfrm>
            <a:off x="6798364" y="2895431"/>
            <a:ext cx="1590261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거주민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01F0DAC-1A38-0F74-4A13-634AFCF36408}"/>
              </a:ext>
            </a:extLst>
          </p:cNvPr>
          <p:cNvSpPr txBox="1"/>
          <p:nvPr/>
        </p:nvSpPr>
        <p:spPr>
          <a:xfrm>
            <a:off x="3319669" y="4207910"/>
            <a:ext cx="2107095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~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으로 번역하다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145D742-342B-F37D-B648-D31091340C28}"/>
              </a:ext>
            </a:extLst>
          </p:cNvPr>
          <p:cNvSpPr txBox="1"/>
          <p:nvPr/>
        </p:nvSpPr>
        <p:spPr>
          <a:xfrm>
            <a:off x="5212567" y="4213150"/>
            <a:ext cx="2107095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사랑스러운</a:t>
            </a:r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형용사</a:t>
            </a:r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674201B-81B0-8CD1-420C-80FA8FBB2A6B}"/>
              </a:ext>
            </a:extLst>
          </p:cNvPr>
          <p:cNvSpPr txBox="1"/>
          <p:nvPr/>
        </p:nvSpPr>
        <p:spPr>
          <a:xfrm>
            <a:off x="3617762" y="1557661"/>
            <a:ext cx="1809002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 err="1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선행사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27" name="직선 연결선[R] 16">
            <a:extLst>
              <a:ext uri="{FF2B5EF4-FFF2-40B4-BE49-F238E27FC236}">
                <a16:creationId xmlns:a16="http://schemas.microsoft.com/office/drawing/2014/main" id="{EFE671CD-324D-141E-6A81-F037E71546DD}"/>
              </a:ext>
            </a:extLst>
          </p:cNvPr>
          <p:cNvCxnSpPr>
            <a:cxnSpLocks/>
          </p:cNvCxnSpPr>
          <p:nvPr/>
        </p:nvCxnSpPr>
        <p:spPr>
          <a:xfrm>
            <a:off x="3617762" y="1516458"/>
            <a:ext cx="1809002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9" name="타원 28">
            <a:extLst>
              <a:ext uri="{FF2B5EF4-FFF2-40B4-BE49-F238E27FC236}">
                <a16:creationId xmlns:a16="http://schemas.microsoft.com/office/drawing/2014/main" id="{186A5AEE-5487-A32C-7DF4-146FEE13E29F}"/>
              </a:ext>
            </a:extLst>
          </p:cNvPr>
          <p:cNvSpPr/>
          <p:nvPr/>
        </p:nvSpPr>
        <p:spPr>
          <a:xfrm>
            <a:off x="2923575" y="2321105"/>
            <a:ext cx="1201164" cy="501410"/>
          </a:xfrm>
          <a:prstGeom prst="ellips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5C9EAEC8-3D0C-03B8-CBBB-599BF941138B}"/>
              </a:ext>
            </a:extLst>
          </p:cNvPr>
          <p:cNvSpPr txBox="1"/>
          <p:nvPr/>
        </p:nvSpPr>
        <p:spPr>
          <a:xfrm>
            <a:off x="2192690" y="2862752"/>
            <a:ext cx="2692930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관계 부사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(= in which)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1A4E8157-15FC-0BD8-87E1-5AD702CDB328}"/>
              </a:ext>
            </a:extLst>
          </p:cNvPr>
          <p:cNvSpPr txBox="1"/>
          <p:nvPr/>
        </p:nvSpPr>
        <p:spPr>
          <a:xfrm>
            <a:off x="3658348" y="5668773"/>
            <a:ext cx="3475388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부분 부정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언제나 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~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인 것은 아니다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32" name="직선 연결선[R] 16">
            <a:extLst>
              <a:ext uri="{FF2B5EF4-FFF2-40B4-BE49-F238E27FC236}">
                <a16:creationId xmlns:a16="http://schemas.microsoft.com/office/drawing/2014/main" id="{175B5B3C-4BC5-CEAA-366D-7B84F1764731}"/>
              </a:ext>
            </a:extLst>
          </p:cNvPr>
          <p:cNvCxnSpPr>
            <a:cxnSpLocks/>
          </p:cNvCxnSpPr>
          <p:nvPr/>
        </p:nvCxnSpPr>
        <p:spPr>
          <a:xfrm>
            <a:off x="4433599" y="5627570"/>
            <a:ext cx="1885204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4427759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620001" y="311228"/>
            <a:ext cx="8266950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Until two decades ago,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the city center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suffered from 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traffic congestion.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Many families often owned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several 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cars,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and over half of the residents drove to work.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3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p.68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B28FEEB0-003E-EF2A-FB60-6998AC4A0A20}"/>
              </a:ext>
            </a:extLst>
          </p:cNvPr>
          <p:cNvSpPr txBox="1"/>
          <p:nvPr/>
        </p:nvSpPr>
        <p:spPr>
          <a:xfrm>
            <a:off x="1524000" y="1877125"/>
            <a:ext cx="800762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20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년 전까지 시내는 교통 체증으로 고통을 받았다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FA044BA-9012-42BC-3F34-95F2EDF47F72}"/>
              </a:ext>
            </a:extLst>
          </p:cNvPr>
          <p:cNvSpPr txBox="1"/>
          <p:nvPr/>
        </p:nvSpPr>
        <p:spPr>
          <a:xfrm>
            <a:off x="1523999" y="4609563"/>
            <a:ext cx="9349409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많은 가족들은 종종 여러 대의 자동차를 소유했고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,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EC49F2A-A516-2F46-DA2C-0146B726E9E9}"/>
              </a:ext>
            </a:extLst>
          </p:cNvPr>
          <p:cNvSpPr txBox="1"/>
          <p:nvPr/>
        </p:nvSpPr>
        <p:spPr>
          <a:xfrm>
            <a:off x="1523999" y="6010979"/>
            <a:ext cx="9349409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주민의 절반 이상이 차를 몰고 출근했다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568ABB8-A398-BDD8-3DD5-0A5DE292CE6E}"/>
              </a:ext>
            </a:extLst>
          </p:cNvPr>
          <p:cNvSpPr txBox="1"/>
          <p:nvPr/>
        </p:nvSpPr>
        <p:spPr>
          <a:xfrm>
            <a:off x="4052889" y="2835085"/>
            <a:ext cx="2400092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~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로 고통 받다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A7745B3-33FA-72BD-FD05-12C145C62C6E}"/>
              </a:ext>
            </a:extLst>
          </p:cNvPr>
          <p:cNvSpPr txBox="1"/>
          <p:nvPr/>
        </p:nvSpPr>
        <p:spPr>
          <a:xfrm>
            <a:off x="2340091" y="5680203"/>
            <a:ext cx="1471069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= more than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3" name="직선 연결선[R] 16">
            <a:extLst>
              <a:ext uri="{FF2B5EF4-FFF2-40B4-BE49-F238E27FC236}">
                <a16:creationId xmlns:a16="http://schemas.microsoft.com/office/drawing/2014/main" id="{F94DBACC-BEB0-2C46-2560-894841C83D05}"/>
              </a:ext>
            </a:extLst>
          </p:cNvPr>
          <p:cNvCxnSpPr>
            <a:cxnSpLocks/>
          </p:cNvCxnSpPr>
          <p:nvPr/>
        </p:nvCxnSpPr>
        <p:spPr>
          <a:xfrm>
            <a:off x="2380680" y="5639000"/>
            <a:ext cx="821708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771057A1-8107-AE97-4A1A-4952DDF60E88}"/>
              </a:ext>
            </a:extLst>
          </p:cNvPr>
          <p:cNvSpPr txBox="1"/>
          <p:nvPr/>
        </p:nvSpPr>
        <p:spPr>
          <a:xfrm>
            <a:off x="6450495" y="4213150"/>
            <a:ext cx="1222513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몇 개의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70440B8-C5CB-6B36-A7A1-5BBEFF96AE38}"/>
              </a:ext>
            </a:extLst>
          </p:cNvPr>
          <p:cNvSpPr txBox="1"/>
          <p:nvPr/>
        </p:nvSpPr>
        <p:spPr>
          <a:xfrm>
            <a:off x="1523999" y="3214841"/>
            <a:ext cx="800762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시내는 교통 체증으로 고통을 받았다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79348315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620001" y="311228"/>
            <a:ext cx="8125360" cy="2545633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The city center was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crowded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, and the air was unclean. 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3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p.68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B28FEEB0-003E-EF2A-FB60-6998AC4A0A20}"/>
              </a:ext>
            </a:extLst>
          </p:cNvPr>
          <p:cNvSpPr txBox="1"/>
          <p:nvPr/>
        </p:nvSpPr>
        <p:spPr>
          <a:xfrm>
            <a:off x="1524000" y="1877125"/>
            <a:ext cx="800762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시내는 혼잡하고 공기는 깨끗하지 않았다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7C30BC7-40F0-35C2-950E-6285A3DA72CD}"/>
              </a:ext>
            </a:extLst>
          </p:cNvPr>
          <p:cNvSpPr txBox="1"/>
          <p:nvPr/>
        </p:nvSpPr>
        <p:spPr>
          <a:xfrm>
            <a:off x="5059017" y="1447400"/>
            <a:ext cx="1500809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붐비는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74569036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620000" y="311228"/>
            <a:ext cx="8404109" cy="393062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The city of Ljubljana made some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significant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changes in 2007 to make the city a better place to live. 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3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p.69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B28FEEB0-003E-EF2A-FB60-6998AC4A0A20}"/>
              </a:ext>
            </a:extLst>
          </p:cNvPr>
          <p:cNvSpPr txBox="1"/>
          <p:nvPr/>
        </p:nvSpPr>
        <p:spPr>
          <a:xfrm>
            <a:off x="1524000" y="1777734"/>
            <a:ext cx="800762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류블랴나 시는 도시를 더 살기 좋은 곳으로 만들기 위해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46F0E3D-0393-3D53-47DA-CB479DFDF75F}"/>
              </a:ext>
            </a:extLst>
          </p:cNvPr>
          <p:cNvSpPr txBox="1"/>
          <p:nvPr/>
        </p:nvSpPr>
        <p:spPr>
          <a:xfrm>
            <a:off x="1524000" y="3233985"/>
            <a:ext cx="800762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2007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년에 중요한 변화를 도입했다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B7A11A2-56BE-E1AB-5C4C-88608DA0088E}"/>
              </a:ext>
            </a:extLst>
          </p:cNvPr>
          <p:cNvSpPr txBox="1"/>
          <p:nvPr/>
        </p:nvSpPr>
        <p:spPr>
          <a:xfrm>
            <a:off x="5009321" y="2910340"/>
            <a:ext cx="924340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동사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8" name="직선 연결선[R] 16">
            <a:extLst>
              <a:ext uri="{FF2B5EF4-FFF2-40B4-BE49-F238E27FC236}">
                <a16:creationId xmlns:a16="http://schemas.microsoft.com/office/drawing/2014/main" id="{87C49B1F-2C62-28D7-BE8B-B4FD65620D9A}"/>
              </a:ext>
            </a:extLst>
          </p:cNvPr>
          <p:cNvCxnSpPr>
            <a:cxnSpLocks/>
          </p:cNvCxnSpPr>
          <p:nvPr/>
        </p:nvCxnSpPr>
        <p:spPr>
          <a:xfrm>
            <a:off x="5009322" y="2869137"/>
            <a:ext cx="924339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DCA2469B-485B-3DFF-6CE4-9F219E42E003}"/>
              </a:ext>
            </a:extLst>
          </p:cNvPr>
          <p:cNvSpPr txBox="1"/>
          <p:nvPr/>
        </p:nvSpPr>
        <p:spPr>
          <a:xfrm>
            <a:off x="5526677" y="2044307"/>
            <a:ext cx="1802294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sz="1600" dirty="0" err="1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부사적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용법</a:t>
            </a:r>
          </a:p>
        </p:txBody>
      </p:sp>
      <p:grpSp>
        <p:nvGrpSpPr>
          <p:cNvPr id="13" name="그룹 12">
            <a:extLst>
              <a:ext uri="{FF2B5EF4-FFF2-40B4-BE49-F238E27FC236}">
                <a16:creationId xmlns:a16="http://schemas.microsoft.com/office/drawing/2014/main" id="{D62EF215-CC92-003B-14E5-CB0C8492882B}"/>
              </a:ext>
            </a:extLst>
          </p:cNvPr>
          <p:cNvGrpSpPr/>
          <p:nvPr/>
        </p:nvGrpSpPr>
        <p:grpSpPr>
          <a:xfrm>
            <a:off x="5302599" y="2217211"/>
            <a:ext cx="250063" cy="248531"/>
            <a:chOff x="3406357" y="743173"/>
            <a:chExt cx="250063" cy="248531"/>
          </a:xfrm>
        </p:grpSpPr>
        <p:cxnSp>
          <p:nvCxnSpPr>
            <p:cNvPr id="14" name="직선 연결선[R] 19">
              <a:extLst>
                <a:ext uri="{FF2B5EF4-FFF2-40B4-BE49-F238E27FC236}">
                  <a16:creationId xmlns:a16="http://schemas.microsoft.com/office/drawing/2014/main" id="{DE86573B-6317-13FB-F7AF-8F995E571A14}"/>
                </a:ext>
              </a:extLst>
            </p:cNvPr>
            <p:cNvCxnSpPr>
              <a:cxnSpLocks/>
            </p:cNvCxnSpPr>
            <p:nvPr/>
          </p:nvCxnSpPr>
          <p:spPr>
            <a:xfrm>
              <a:off x="3413502" y="746197"/>
              <a:ext cx="0" cy="245507"/>
            </a:xfrm>
            <a:prstGeom prst="line">
              <a:avLst/>
            </a:prstGeom>
            <a:ln w="25400" cap="sq">
              <a:solidFill>
                <a:srgbClr val="00B050"/>
              </a:solidFill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직선 연결선[R] 19">
              <a:extLst>
                <a:ext uri="{FF2B5EF4-FFF2-40B4-BE49-F238E27FC236}">
                  <a16:creationId xmlns:a16="http://schemas.microsoft.com/office/drawing/2014/main" id="{14D785D4-7763-687F-DCD5-438A8C430DF0}"/>
                </a:ext>
              </a:extLst>
            </p:cNvPr>
            <p:cNvCxnSpPr>
              <a:cxnSpLocks/>
            </p:cNvCxnSpPr>
            <p:nvPr/>
          </p:nvCxnSpPr>
          <p:spPr>
            <a:xfrm>
              <a:off x="3406357" y="743173"/>
              <a:ext cx="250063" cy="2322"/>
            </a:xfrm>
            <a:prstGeom prst="line">
              <a:avLst/>
            </a:prstGeom>
            <a:ln w="25400" cap="sq">
              <a:solidFill>
                <a:srgbClr val="00B050"/>
              </a:solidFill>
              <a:miter lim="800000"/>
              <a:headEnd type="none" w="med" len="med"/>
              <a:tailEnd type="arrow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86A68AD4-E676-58DC-B8E9-0D51EBC135AE}"/>
              </a:ext>
            </a:extLst>
          </p:cNvPr>
          <p:cNvSpPr txBox="1"/>
          <p:nvPr/>
        </p:nvSpPr>
        <p:spPr>
          <a:xfrm>
            <a:off x="6029662" y="2910340"/>
            <a:ext cx="1299308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목적어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20" name="직선 연결선[R] 16">
            <a:extLst>
              <a:ext uri="{FF2B5EF4-FFF2-40B4-BE49-F238E27FC236}">
                <a16:creationId xmlns:a16="http://schemas.microsoft.com/office/drawing/2014/main" id="{812F7AE3-D906-F58E-1A83-A204208097E8}"/>
              </a:ext>
            </a:extLst>
          </p:cNvPr>
          <p:cNvCxnSpPr>
            <a:cxnSpLocks/>
          </p:cNvCxnSpPr>
          <p:nvPr/>
        </p:nvCxnSpPr>
        <p:spPr>
          <a:xfrm>
            <a:off x="6029663" y="2869137"/>
            <a:ext cx="1299308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D70698FD-DCE4-8098-39E2-A1E360172405}"/>
              </a:ext>
            </a:extLst>
          </p:cNvPr>
          <p:cNvSpPr txBox="1"/>
          <p:nvPr/>
        </p:nvSpPr>
        <p:spPr>
          <a:xfrm>
            <a:off x="7424971" y="2910340"/>
            <a:ext cx="1299308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목적 보어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25" name="직선 연결선[R] 16">
            <a:extLst>
              <a:ext uri="{FF2B5EF4-FFF2-40B4-BE49-F238E27FC236}">
                <a16:creationId xmlns:a16="http://schemas.microsoft.com/office/drawing/2014/main" id="{B6CEF2F1-2F89-7000-D354-E1E4B4096E37}"/>
              </a:ext>
            </a:extLst>
          </p:cNvPr>
          <p:cNvCxnSpPr>
            <a:cxnSpLocks/>
          </p:cNvCxnSpPr>
          <p:nvPr/>
        </p:nvCxnSpPr>
        <p:spPr>
          <a:xfrm>
            <a:off x="7424972" y="2869137"/>
            <a:ext cx="2320390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직선 연결선[R] 16">
            <a:extLst>
              <a:ext uri="{FF2B5EF4-FFF2-40B4-BE49-F238E27FC236}">
                <a16:creationId xmlns:a16="http://schemas.microsoft.com/office/drawing/2014/main" id="{9BB34639-2B94-10D0-60AB-AE4AAB31FB20}"/>
              </a:ext>
            </a:extLst>
          </p:cNvPr>
          <p:cNvCxnSpPr>
            <a:cxnSpLocks/>
          </p:cNvCxnSpPr>
          <p:nvPr/>
        </p:nvCxnSpPr>
        <p:spPr>
          <a:xfrm flipV="1">
            <a:off x="1595438" y="4241856"/>
            <a:ext cx="1136332" cy="9939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4" name="TextBox 33">
            <a:extLst>
              <a:ext uri="{FF2B5EF4-FFF2-40B4-BE49-F238E27FC236}">
                <a16:creationId xmlns:a16="http://schemas.microsoft.com/office/drawing/2014/main" id="{222B5137-BCEA-8B74-D1A9-557E2ECFE4A8}"/>
              </a:ext>
            </a:extLst>
          </p:cNvPr>
          <p:cNvSpPr txBox="1"/>
          <p:nvPr/>
        </p:nvSpPr>
        <p:spPr>
          <a:xfrm>
            <a:off x="1496393" y="4361427"/>
            <a:ext cx="609581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형용사적 용법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(a better place 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수식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C1DD6511-1688-0833-9DC9-137E5ECFD944}"/>
              </a:ext>
            </a:extLst>
          </p:cNvPr>
          <p:cNvSpPr txBox="1"/>
          <p:nvPr/>
        </p:nvSpPr>
        <p:spPr>
          <a:xfrm>
            <a:off x="7328969" y="1447400"/>
            <a:ext cx="1701523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중대한</a:t>
            </a:r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상당한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2148379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620001" y="311228"/>
            <a:ext cx="8438400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In big cities around the world, </a:t>
            </a:r>
            <a:b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</a:b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traffic congestion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is a common problem.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There are too many cars on the road, and </a:t>
            </a:r>
            <a:b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</a:b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the traffic 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moves very slowly during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rush hours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3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p.65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B28FEEB0-003E-EF2A-FB60-6998AC4A0A20}"/>
              </a:ext>
            </a:extLst>
          </p:cNvPr>
          <p:cNvSpPr txBox="1"/>
          <p:nvPr/>
        </p:nvSpPr>
        <p:spPr>
          <a:xfrm>
            <a:off x="1524000" y="1877125"/>
            <a:ext cx="800762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세계 각지의 대도시에서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D91968C-A39B-12AD-504B-7DDCC5806603}"/>
              </a:ext>
            </a:extLst>
          </p:cNvPr>
          <p:cNvSpPr txBox="1"/>
          <p:nvPr/>
        </p:nvSpPr>
        <p:spPr>
          <a:xfrm>
            <a:off x="1595438" y="2851529"/>
            <a:ext cx="2996440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교통 혼잡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778315C-DFF8-DC41-E965-82D68DAC2354}"/>
              </a:ext>
            </a:extLst>
          </p:cNvPr>
          <p:cNvSpPr txBox="1"/>
          <p:nvPr/>
        </p:nvSpPr>
        <p:spPr>
          <a:xfrm>
            <a:off x="3443184" y="2854275"/>
            <a:ext cx="2132668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추상 명사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: 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단수 취급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7" name="직선 연결선[R] 16">
            <a:extLst>
              <a:ext uri="{FF2B5EF4-FFF2-40B4-BE49-F238E27FC236}">
                <a16:creationId xmlns:a16="http://schemas.microsoft.com/office/drawing/2014/main" id="{27F5F426-262C-97A1-5A7C-BDB56F4A2236}"/>
              </a:ext>
            </a:extLst>
          </p:cNvPr>
          <p:cNvCxnSpPr>
            <a:cxnSpLocks/>
          </p:cNvCxnSpPr>
          <p:nvPr/>
        </p:nvCxnSpPr>
        <p:spPr>
          <a:xfrm>
            <a:off x="3409122" y="4269661"/>
            <a:ext cx="2425148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id="{216E0954-569E-F2B6-A0CB-4E16C6FAFB23}"/>
              </a:ext>
            </a:extLst>
          </p:cNvPr>
          <p:cNvSpPr txBox="1"/>
          <p:nvPr/>
        </p:nvSpPr>
        <p:spPr>
          <a:xfrm>
            <a:off x="1524000" y="4605864"/>
            <a:ext cx="800762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도로에는 너무 많은 차량이 있고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,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3D9C28C-90EA-6907-A57E-B9CCE7E1EA7A}"/>
              </a:ext>
            </a:extLst>
          </p:cNvPr>
          <p:cNvSpPr txBox="1"/>
          <p:nvPr/>
        </p:nvSpPr>
        <p:spPr>
          <a:xfrm>
            <a:off x="1524000" y="6012418"/>
            <a:ext cx="8653670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혼잡 시간 동안에는 교통이 매우 느리게 움직인다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4D8EFEE-E429-353B-4256-6953C2C57146}"/>
              </a:ext>
            </a:extLst>
          </p:cNvPr>
          <p:cNvSpPr txBox="1"/>
          <p:nvPr/>
        </p:nvSpPr>
        <p:spPr>
          <a:xfrm>
            <a:off x="1524000" y="3233984"/>
            <a:ext cx="8653670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교통 체증은 흔한 문제이다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11FBDE3-580F-26A5-9E9D-EFCC3BCE18F5}"/>
              </a:ext>
            </a:extLst>
          </p:cNvPr>
          <p:cNvSpPr txBox="1"/>
          <p:nvPr/>
        </p:nvSpPr>
        <p:spPr>
          <a:xfrm>
            <a:off x="1600122" y="5565577"/>
            <a:ext cx="1689730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교통</a:t>
            </a:r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차량 전체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9C7AA55C-24FB-8EA0-5DD1-63285AC1AEAC}"/>
              </a:ext>
            </a:extLst>
          </p:cNvPr>
          <p:cNvSpPr txBox="1"/>
          <p:nvPr/>
        </p:nvSpPr>
        <p:spPr>
          <a:xfrm>
            <a:off x="7891670" y="5559238"/>
            <a:ext cx="1853692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혼잡</a:t>
            </a:r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시간대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C3604E6B-E1A4-D3F9-FF14-36B7B5641D8E}"/>
              </a:ext>
            </a:extLst>
          </p:cNvPr>
          <p:cNvSpPr txBox="1"/>
          <p:nvPr/>
        </p:nvSpPr>
        <p:spPr>
          <a:xfrm>
            <a:off x="3409122" y="4315656"/>
            <a:ext cx="2425148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주어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8356B0E6-180E-4E7F-6EAB-40B3BB63D0D5}"/>
              </a:ext>
            </a:extLst>
          </p:cNvPr>
          <p:cNvSpPr txBox="1"/>
          <p:nvPr/>
        </p:nvSpPr>
        <p:spPr>
          <a:xfrm>
            <a:off x="3073780" y="5559934"/>
            <a:ext cx="1518098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단수 취급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84991902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620001" y="311228"/>
            <a:ext cx="8125360" cy="393062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All personal cars were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prohibited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in the city center, which became space for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pedestrians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and cyclists.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3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p.69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B28FEEB0-003E-EF2A-FB60-6998AC4A0A20}"/>
              </a:ext>
            </a:extLst>
          </p:cNvPr>
          <p:cNvSpPr txBox="1"/>
          <p:nvPr/>
        </p:nvSpPr>
        <p:spPr>
          <a:xfrm>
            <a:off x="1524000" y="1877125"/>
            <a:ext cx="800762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개인 자동차는 모두 시내에서 금지되었고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,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46F0E3D-0393-3D53-47DA-CB479DFDF75F}"/>
              </a:ext>
            </a:extLst>
          </p:cNvPr>
          <p:cNvSpPr txBox="1"/>
          <p:nvPr/>
        </p:nvSpPr>
        <p:spPr>
          <a:xfrm>
            <a:off x="1524000" y="3233985"/>
            <a:ext cx="800762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이곳은 보행자와 자전거 타는 사람들을 위한 공간이 되었다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F808870-CC97-FF85-517A-967CEAAD7456}"/>
              </a:ext>
            </a:extLst>
          </p:cNvPr>
          <p:cNvSpPr txBox="1"/>
          <p:nvPr/>
        </p:nvSpPr>
        <p:spPr>
          <a:xfrm>
            <a:off x="1620001" y="4207910"/>
            <a:ext cx="2027660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보행자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3043B1-FA4C-942D-A127-DD7ECF5DD815}"/>
              </a:ext>
            </a:extLst>
          </p:cNvPr>
          <p:cNvSpPr txBox="1"/>
          <p:nvPr/>
        </p:nvSpPr>
        <p:spPr>
          <a:xfrm>
            <a:off x="4522224" y="1557661"/>
            <a:ext cx="2763158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수동태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0" name="직선 연결선[R] 16">
            <a:extLst>
              <a:ext uri="{FF2B5EF4-FFF2-40B4-BE49-F238E27FC236}">
                <a16:creationId xmlns:a16="http://schemas.microsoft.com/office/drawing/2014/main" id="{8B9D9121-3DE9-1631-A442-EDA4F994A04E}"/>
              </a:ext>
            </a:extLst>
          </p:cNvPr>
          <p:cNvCxnSpPr>
            <a:cxnSpLocks/>
          </p:cNvCxnSpPr>
          <p:nvPr/>
        </p:nvCxnSpPr>
        <p:spPr>
          <a:xfrm>
            <a:off x="4522224" y="1516458"/>
            <a:ext cx="2763159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E82C1C9E-159D-9C4E-9577-D5364492F647}"/>
              </a:ext>
            </a:extLst>
          </p:cNvPr>
          <p:cNvSpPr txBox="1"/>
          <p:nvPr/>
        </p:nvSpPr>
        <p:spPr>
          <a:xfrm>
            <a:off x="6498716" y="581140"/>
            <a:ext cx="1706154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금지되다</a:t>
            </a:r>
          </a:p>
        </p:txBody>
      </p:sp>
      <p:grpSp>
        <p:nvGrpSpPr>
          <p:cNvPr id="14" name="그룹 13">
            <a:extLst>
              <a:ext uri="{FF2B5EF4-FFF2-40B4-BE49-F238E27FC236}">
                <a16:creationId xmlns:a16="http://schemas.microsoft.com/office/drawing/2014/main" id="{8647EE1F-4263-70CE-0C05-9BF2F93BA7BD}"/>
              </a:ext>
            </a:extLst>
          </p:cNvPr>
          <p:cNvGrpSpPr/>
          <p:nvPr/>
        </p:nvGrpSpPr>
        <p:grpSpPr>
          <a:xfrm>
            <a:off x="6248653" y="739047"/>
            <a:ext cx="250063" cy="248531"/>
            <a:chOff x="3406357" y="743173"/>
            <a:chExt cx="250063" cy="248531"/>
          </a:xfrm>
        </p:grpSpPr>
        <p:cxnSp>
          <p:nvCxnSpPr>
            <p:cNvPr id="15" name="직선 연결선[R] 19">
              <a:extLst>
                <a:ext uri="{FF2B5EF4-FFF2-40B4-BE49-F238E27FC236}">
                  <a16:creationId xmlns:a16="http://schemas.microsoft.com/office/drawing/2014/main" id="{ACFF06CA-D2D7-FCCE-5EAB-6B29FB8802A8}"/>
                </a:ext>
              </a:extLst>
            </p:cNvPr>
            <p:cNvCxnSpPr>
              <a:cxnSpLocks/>
            </p:cNvCxnSpPr>
            <p:nvPr/>
          </p:nvCxnSpPr>
          <p:spPr>
            <a:xfrm>
              <a:off x="3413502" y="746197"/>
              <a:ext cx="0" cy="245507"/>
            </a:xfrm>
            <a:prstGeom prst="line">
              <a:avLst/>
            </a:prstGeom>
            <a:ln w="25400" cap="sq">
              <a:solidFill>
                <a:srgbClr val="EB470C"/>
              </a:solidFill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직선 연결선[R] 19">
              <a:extLst>
                <a:ext uri="{FF2B5EF4-FFF2-40B4-BE49-F238E27FC236}">
                  <a16:creationId xmlns:a16="http://schemas.microsoft.com/office/drawing/2014/main" id="{08AE4040-01DD-EC5B-C5AF-925E37359B70}"/>
                </a:ext>
              </a:extLst>
            </p:cNvPr>
            <p:cNvCxnSpPr>
              <a:cxnSpLocks/>
            </p:cNvCxnSpPr>
            <p:nvPr/>
          </p:nvCxnSpPr>
          <p:spPr>
            <a:xfrm>
              <a:off x="3406357" y="743173"/>
              <a:ext cx="250063" cy="2322"/>
            </a:xfrm>
            <a:prstGeom prst="line">
              <a:avLst/>
            </a:prstGeom>
            <a:ln w="25400" cap="sq">
              <a:solidFill>
                <a:srgbClr val="EB470C"/>
              </a:solidFill>
              <a:miter lim="800000"/>
              <a:headEnd type="none" w="med" len="med"/>
              <a:tailEnd type="arrow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타원 17">
            <a:extLst>
              <a:ext uri="{FF2B5EF4-FFF2-40B4-BE49-F238E27FC236}">
                <a16:creationId xmlns:a16="http://schemas.microsoft.com/office/drawing/2014/main" id="{78D6D34D-9DC3-D9F5-4A79-01930C3EA8E0}"/>
              </a:ext>
            </a:extLst>
          </p:cNvPr>
          <p:cNvSpPr/>
          <p:nvPr/>
        </p:nvSpPr>
        <p:spPr>
          <a:xfrm>
            <a:off x="4593348" y="2321105"/>
            <a:ext cx="1161409" cy="501410"/>
          </a:xfrm>
          <a:prstGeom prst="ellips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D4A9ACF-61F9-ED95-C4E8-75FD9D0F33E4}"/>
              </a:ext>
            </a:extLst>
          </p:cNvPr>
          <p:cNvSpPr txBox="1"/>
          <p:nvPr/>
        </p:nvSpPr>
        <p:spPr>
          <a:xfrm>
            <a:off x="4395697" y="2862752"/>
            <a:ext cx="3194320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계속적 용법의 주격 관계대명사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8" name="직선 연결선[R] 16">
            <a:extLst>
              <a:ext uri="{FF2B5EF4-FFF2-40B4-BE49-F238E27FC236}">
                <a16:creationId xmlns:a16="http://schemas.microsoft.com/office/drawing/2014/main" id="{7CA13309-472A-DD2E-83E7-68A37C30CC5F}"/>
              </a:ext>
            </a:extLst>
          </p:cNvPr>
          <p:cNvCxnSpPr>
            <a:cxnSpLocks/>
          </p:cNvCxnSpPr>
          <p:nvPr/>
        </p:nvCxnSpPr>
        <p:spPr>
          <a:xfrm>
            <a:off x="2011434" y="2822515"/>
            <a:ext cx="2423406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382FBF70-3634-443E-848E-DDBA0C2A193D}"/>
              </a:ext>
            </a:extLst>
          </p:cNvPr>
          <p:cNvSpPr txBox="1"/>
          <p:nvPr/>
        </p:nvSpPr>
        <p:spPr>
          <a:xfrm>
            <a:off x="2502924" y="2862597"/>
            <a:ext cx="111044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 err="1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선행사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56483590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620001" y="311228"/>
            <a:ext cx="8551730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To be more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friendly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to people and the environment, a bike-share program was started, and bridges were built above the river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that runs through the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heart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of Ljubljana.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3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p.69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B28FEEB0-003E-EF2A-FB60-6998AC4A0A20}"/>
              </a:ext>
            </a:extLst>
          </p:cNvPr>
          <p:cNvSpPr txBox="1"/>
          <p:nvPr/>
        </p:nvSpPr>
        <p:spPr>
          <a:xfrm>
            <a:off x="1524000" y="1877125"/>
            <a:ext cx="800762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인간과 환경에 더 친화적이 되기 위해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46F0E3D-0393-3D53-47DA-CB479DFDF75F}"/>
              </a:ext>
            </a:extLst>
          </p:cNvPr>
          <p:cNvSpPr txBox="1"/>
          <p:nvPr/>
        </p:nvSpPr>
        <p:spPr>
          <a:xfrm>
            <a:off x="1524000" y="3233985"/>
            <a:ext cx="800762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자전거 공유 프로그램이 시작되었고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,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FE69A15-2E0F-AC8E-C8A0-1E960A5D4C5A}"/>
              </a:ext>
            </a:extLst>
          </p:cNvPr>
          <p:cNvSpPr txBox="1"/>
          <p:nvPr/>
        </p:nvSpPr>
        <p:spPr>
          <a:xfrm>
            <a:off x="1523999" y="4609563"/>
            <a:ext cx="9349409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류블랴나의 중심을 흐르는 강 위에 다리들이 건설되었다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44D3F00-BCE4-8444-EE4C-59C2A42C88AC}"/>
              </a:ext>
            </a:extLst>
          </p:cNvPr>
          <p:cNvSpPr txBox="1"/>
          <p:nvPr/>
        </p:nvSpPr>
        <p:spPr>
          <a:xfrm>
            <a:off x="5412851" y="5591792"/>
            <a:ext cx="974035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중심부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8D69031-50CE-D47C-9612-F6301EC072A2}"/>
              </a:ext>
            </a:extLst>
          </p:cNvPr>
          <p:cNvSpPr txBox="1"/>
          <p:nvPr/>
        </p:nvSpPr>
        <p:spPr>
          <a:xfrm>
            <a:off x="1590186" y="1557661"/>
            <a:ext cx="2246318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sz="1600" dirty="0" err="1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부사적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용법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(~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하기 위해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4" name="직선 연결선[R] 16">
            <a:extLst>
              <a:ext uri="{FF2B5EF4-FFF2-40B4-BE49-F238E27FC236}">
                <a16:creationId xmlns:a16="http://schemas.microsoft.com/office/drawing/2014/main" id="{21ABF2BD-4E58-9818-A270-66A6939503BE}"/>
              </a:ext>
            </a:extLst>
          </p:cNvPr>
          <p:cNvCxnSpPr>
            <a:cxnSpLocks/>
          </p:cNvCxnSpPr>
          <p:nvPr/>
        </p:nvCxnSpPr>
        <p:spPr>
          <a:xfrm>
            <a:off x="1590186" y="1516458"/>
            <a:ext cx="993988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0F7C006F-96A4-7465-EF1F-FE8481AA244B}"/>
              </a:ext>
            </a:extLst>
          </p:cNvPr>
          <p:cNvSpPr txBox="1"/>
          <p:nvPr/>
        </p:nvSpPr>
        <p:spPr>
          <a:xfrm>
            <a:off x="4590403" y="581140"/>
            <a:ext cx="1706154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친근한</a:t>
            </a:r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형용사</a:t>
            </a:r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</a:p>
        </p:txBody>
      </p:sp>
      <p:grpSp>
        <p:nvGrpSpPr>
          <p:cNvPr id="17" name="그룹 16">
            <a:extLst>
              <a:ext uri="{FF2B5EF4-FFF2-40B4-BE49-F238E27FC236}">
                <a16:creationId xmlns:a16="http://schemas.microsoft.com/office/drawing/2014/main" id="{03CDE5D7-89C9-E4E0-6406-31DFDA258B89}"/>
              </a:ext>
            </a:extLst>
          </p:cNvPr>
          <p:cNvGrpSpPr/>
          <p:nvPr/>
        </p:nvGrpSpPr>
        <p:grpSpPr>
          <a:xfrm>
            <a:off x="4340340" y="739047"/>
            <a:ext cx="250063" cy="248531"/>
            <a:chOff x="3406357" y="743173"/>
            <a:chExt cx="250063" cy="248531"/>
          </a:xfrm>
        </p:grpSpPr>
        <p:cxnSp>
          <p:nvCxnSpPr>
            <p:cNvPr id="18" name="직선 연결선[R] 19">
              <a:extLst>
                <a:ext uri="{FF2B5EF4-FFF2-40B4-BE49-F238E27FC236}">
                  <a16:creationId xmlns:a16="http://schemas.microsoft.com/office/drawing/2014/main" id="{D18565B3-555F-1E2C-311B-28AE384E7FA5}"/>
                </a:ext>
              </a:extLst>
            </p:cNvPr>
            <p:cNvCxnSpPr>
              <a:cxnSpLocks/>
            </p:cNvCxnSpPr>
            <p:nvPr/>
          </p:nvCxnSpPr>
          <p:spPr>
            <a:xfrm>
              <a:off x="3413502" y="746197"/>
              <a:ext cx="0" cy="245507"/>
            </a:xfrm>
            <a:prstGeom prst="line">
              <a:avLst/>
            </a:prstGeom>
            <a:ln w="25400" cap="sq">
              <a:solidFill>
                <a:srgbClr val="EB470C"/>
              </a:solidFill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직선 연결선[R] 19">
              <a:extLst>
                <a:ext uri="{FF2B5EF4-FFF2-40B4-BE49-F238E27FC236}">
                  <a16:creationId xmlns:a16="http://schemas.microsoft.com/office/drawing/2014/main" id="{F2D49F14-6354-00B9-6DCA-FADEF56BA11E}"/>
                </a:ext>
              </a:extLst>
            </p:cNvPr>
            <p:cNvCxnSpPr>
              <a:cxnSpLocks/>
            </p:cNvCxnSpPr>
            <p:nvPr/>
          </p:nvCxnSpPr>
          <p:spPr>
            <a:xfrm>
              <a:off x="3406357" y="743173"/>
              <a:ext cx="250063" cy="2322"/>
            </a:xfrm>
            <a:prstGeom prst="line">
              <a:avLst/>
            </a:prstGeom>
            <a:ln w="25400" cap="sq">
              <a:solidFill>
                <a:srgbClr val="EB470C"/>
              </a:solidFill>
              <a:miter lim="800000"/>
              <a:headEnd type="none" w="med" len="med"/>
              <a:tailEnd type="arrow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BC7B5E0B-10AB-6D95-1027-90388C7FC785}"/>
              </a:ext>
            </a:extLst>
          </p:cNvPr>
          <p:cNvSpPr txBox="1"/>
          <p:nvPr/>
        </p:nvSpPr>
        <p:spPr>
          <a:xfrm>
            <a:off x="7808106" y="2894284"/>
            <a:ext cx="2047535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수동태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23" name="직선 연결선[R] 16">
            <a:extLst>
              <a:ext uri="{FF2B5EF4-FFF2-40B4-BE49-F238E27FC236}">
                <a16:creationId xmlns:a16="http://schemas.microsoft.com/office/drawing/2014/main" id="{F74FA662-285E-F3CB-1535-6F640BD7FCE6}"/>
              </a:ext>
            </a:extLst>
          </p:cNvPr>
          <p:cNvCxnSpPr>
            <a:cxnSpLocks/>
          </p:cNvCxnSpPr>
          <p:nvPr/>
        </p:nvCxnSpPr>
        <p:spPr>
          <a:xfrm>
            <a:off x="7808106" y="2853431"/>
            <a:ext cx="2047536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5" name="TextBox 24">
            <a:extLst>
              <a:ext uri="{FF2B5EF4-FFF2-40B4-BE49-F238E27FC236}">
                <a16:creationId xmlns:a16="http://schemas.microsoft.com/office/drawing/2014/main" id="{28DACB36-FDD0-95FA-047B-26970B823E47}"/>
              </a:ext>
            </a:extLst>
          </p:cNvPr>
          <p:cNvSpPr txBox="1"/>
          <p:nvPr/>
        </p:nvSpPr>
        <p:spPr>
          <a:xfrm>
            <a:off x="3701090" y="4236719"/>
            <a:ext cx="1795746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수동태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26" name="직선 연결선[R] 16">
            <a:extLst>
              <a:ext uri="{FF2B5EF4-FFF2-40B4-BE49-F238E27FC236}">
                <a16:creationId xmlns:a16="http://schemas.microsoft.com/office/drawing/2014/main" id="{572C866B-E7CB-BEC8-5B40-A6F8F364BE6A}"/>
              </a:ext>
            </a:extLst>
          </p:cNvPr>
          <p:cNvCxnSpPr>
            <a:cxnSpLocks/>
          </p:cNvCxnSpPr>
          <p:nvPr/>
        </p:nvCxnSpPr>
        <p:spPr>
          <a:xfrm>
            <a:off x="3701091" y="4195516"/>
            <a:ext cx="1795745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72F68B41-13AE-A201-3BBE-888299D69F5A}"/>
              </a:ext>
            </a:extLst>
          </p:cNvPr>
          <p:cNvSpPr txBox="1"/>
          <p:nvPr/>
        </p:nvSpPr>
        <p:spPr>
          <a:xfrm>
            <a:off x="6740884" y="4195396"/>
            <a:ext cx="1455873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 err="1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선행사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29" name="직선 연결선[R] 16">
            <a:extLst>
              <a:ext uri="{FF2B5EF4-FFF2-40B4-BE49-F238E27FC236}">
                <a16:creationId xmlns:a16="http://schemas.microsoft.com/office/drawing/2014/main" id="{F4D9A0F5-6A37-E553-9B79-ED52635D3553}"/>
              </a:ext>
            </a:extLst>
          </p:cNvPr>
          <p:cNvCxnSpPr>
            <a:cxnSpLocks/>
          </p:cNvCxnSpPr>
          <p:nvPr/>
        </p:nvCxnSpPr>
        <p:spPr>
          <a:xfrm>
            <a:off x="6740886" y="4154193"/>
            <a:ext cx="1455873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7028D92A-596B-2FA6-0874-975650A9C0C4}"/>
              </a:ext>
            </a:extLst>
          </p:cNvPr>
          <p:cNvSpPr txBox="1"/>
          <p:nvPr/>
        </p:nvSpPr>
        <p:spPr>
          <a:xfrm>
            <a:off x="1560172" y="5629153"/>
            <a:ext cx="2110019" cy="58477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주격 관계대명사</a:t>
            </a:r>
            <a:b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</a:b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(= which)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32" name="직선 연결선[R] 16">
            <a:extLst>
              <a:ext uri="{FF2B5EF4-FFF2-40B4-BE49-F238E27FC236}">
                <a16:creationId xmlns:a16="http://schemas.microsoft.com/office/drawing/2014/main" id="{52E87A54-2AB1-98D7-01C0-BA9A947E9F51}"/>
              </a:ext>
            </a:extLst>
          </p:cNvPr>
          <p:cNvCxnSpPr>
            <a:cxnSpLocks/>
          </p:cNvCxnSpPr>
          <p:nvPr/>
        </p:nvCxnSpPr>
        <p:spPr>
          <a:xfrm>
            <a:off x="1599930" y="5591792"/>
            <a:ext cx="791425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6959348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620001" y="311228"/>
            <a:ext cx="8125360" cy="393062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To help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mobility-impaired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people, the elderly, and visitors,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electric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cars called “</a:t>
            </a:r>
            <a:r>
              <a:rPr lang="en-US" altLang="ko-Kore-KR" sz="3600" spc="-100" dirty="0" err="1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Kavalir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” </a:t>
            </a:r>
            <a:b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</a:b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were operated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free of charge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 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3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p.69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B28FEEB0-003E-EF2A-FB60-6998AC4A0A20}"/>
              </a:ext>
            </a:extLst>
          </p:cNvPr>
          <p:cNvSpPr txBox="1"/>
          <p:nvPr/>
        </p:nvSpPr>
        <p:spPr>
          <a:xfrm>
            <a:off x="1524000" y="1877125"/>
            <a:ext cx="800762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거동이 불편한 사람들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노인 및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46F0E3D-0393-3D53-47DA-CB479DFDF75F}"/>
              </a:ext>
            </a:extLst>
          </p:cNvPr>
          <p:cNvSpPr txBox="1"/>
          <p:nvPr/>
        </p:nvSpPr>
        <p:spPr>
          <a:xfrm>
            <a:off x="1524000" y="3233985"/>
            <a:ext cx="800762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방문객을 돕기 위해 “</a:t>
            </a:r>
            <a:r>
              <a:rPr lang="en-US" altLang="ko-KR" dirty="0" err="1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Kavalir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dirty="0" err="1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카발리르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)”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라 불리는 전기 차가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8776729-92EC-BDE4-37CF-0CE4299869C4}"/>
              </a:ext>
            </a:extLst>
          </p:cNvPr>
          <p:cNvSpPr txBox="1"/>
          <p:nvPr/>
        </p:nvSpPr>
        <p:spPr>
          <a:xfrm>
            <a:off x="1523999" y="4609563"/>
            <a:ext cx="9349409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무료로 운영되었다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29A8B0F-009A-9170-1285-627666101082}"/>
              </a:ext>
            </a:extLst>
          </p:cNvPr>
          <p:cNvSpPr txBox="1"/>
          <p:nvPr/>
        </p:nvSpPr>
        <p:spPr>
          <a:xfrm>
            <a:off x="2984335" y="1428906"/>
            <a:ext cx="3081130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거동이 불편한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C0F1218-BCAD-FE2E-2112-5D62F0D28193}"/>
              </a:ext>
            </a:extLst>
          </p:cNvPr>
          <p:cNvSpPr txBox="1"/>
          <p:nvPr/>
        </p:nvSpPr>
        <p:spPr>
          <a:xfrm>
            <a:off x="4325178" y="4274020"/>
            <a:ext cx="2405269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무료로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F25AC56-2DBE-5857-44F6-60B828FEFECE}"/>
              </a:ext>
            </a:extLst>
          </p:cNvPr>
          <p:cNvSpPr txBox="1"/>
          <p:nvPr/>
        </p:nvSpPr>
        <p:spPr>
          <a:xfrm>
            <a:off x="1590186" y="1557661"/>
            <a:ext cx="2246318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sz="1600" dirty="0" err="1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부사적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용법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(~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하기 위해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4" name="직선 연결선[R] 16">
            <a:extLst>
              <a:ext uri="{FF2B5EF4-FFF2-40B4-BE49-F238E27FC236}">
                <a16:creationId xmlns:a16="http://schemas.microsoft.com/office/drawing/2014/main" id="{5E61CB3A-0A1A-6666-A349-C0BCC787AA61}"/>
              </a:ext>
            </a:extLst>
          </p:cNvPr>
          <p:cNvCxnSpPr>
            <a:cxnSpLocks/>
          </p:cNvCxnSpPr>
          <p:nvPr/>
        </p:nvCxnSpPr>
        <p:spPr>
          <a:xfrm>
            <a:off x="1590186" y="1516458"/>
            <a:ext cx="1272284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3DECF8FA-27D9-B330-1769-3D8FE65FC96F}"/>
              </a:ext>
            </a:extLst>
          </p:cNvPr>
          <p:cNvSpPr txBox="1"/>
          <p:nvPr/>
        </p:nvSpPr>
        <p:spPr>
          <a:xfrm>
            <a:off x="7575217" y="1557661"/>
            <a:ext cx="186695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= elderly people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7" name="직선 연결선[R] 16">
            <a:extLst>
              <a:ext uri="{FF2B5EF4-FFF2-40B4-BE49-F238E27FC236}">
                <a16:creationId xmlns:a16="http://schemas.microsoft.com/office/drawing/2014/main" id="{998689FE-3CCA-3365-AEB7-0EC8F9A81E97}"/>
              </a:ext>
            </a:extLst>
          </p:cNvPr>
          <p:cNvCxnSpPr>
            <a:cxnSpLocks/>
          </p:cNvCxnSpPr>
          <p:nvPr/>
        </p:nvCxnSpPr>
        <p:spPr>
          <a:xfrm>
            <a:off x="7575217" y="1516458"/>
            <a:ext cx="1866957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40EEA242-E331-58E3-83C4-DB0958BBB54F}"/>
              </a:ext>
            </a:extLst>
          </p:cNvPr>
          <p:cNvSpPr txBox="1"/>
          <p:nvPr/>
        </p:nvSpPr>
        <p:spPr>
          <a:xfrm>
            <a:off x="3783366" y="2919438"/>
            <a:ext cx="2080721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주어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20" name="직선 연결선[R] 16">
            <a:extLst>
              <a:ext uri="{FF2B5EF4-FFF2-40B4-BE49-F238E27FC236}">
                <a16:creationId xmlns:a16="http://schemas.microsoft.com/office/drawing/2014/main" id="{E6A138B5-03E4-28E5-4A76-F47F75453999}"/>
              </a:ext>
            </a:extLst>
          </p:cNvPr>
          <p:cNvCxnSpPr>
            <a:cxnSpLocks/>
          </p:cNvCxnSpPr>
          <p:nvPr/>
        </p:nvCxnSpPr>
        <p:spPr>
          <a:xfrm>
            <a:off x="3783366" y="2878235"/>
            <a:ext cx="2080721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직선 연결선[R] 16">
            <a:extLst>
              <a:ext uri="{FF2B5EF4-FFF2-40B4-BE49-F238E27FC236}">
                <a16:creationId xmlns:a16="http://schemas.microsoft.com/office/drawing/2014/main" id="{54D5BC87-54C6-5C91-B937-7B70835733A2}"/>
              </a:ext>
            </a:extLst>
          </p:cNvPr>
          <p:cNvCxnSpPr>
            <a:cxnSpLocks/>
          </p:cNvCxnSpPr>
          <p:nvPr/>
        </p:nvCxnSpPr>
        <p:spPr>
          <a:xfrm>
            <a:off x="5955008" y="2877435"/>
            <a:ext cx="2552888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26" name="그룹 25">
            <a:extLst>
              <a:ext uri="{FF2B5EF4-FFF2-40B4-BE49-F238E27FC236}">
                <a16:creationId xmlns:a16="http://schemas.microsoft.com/office/drawing/2014/main" id="{F4EA131E-38E8-6793-03D1-F10962DD2755}"/>
              </a:ext>
            </a:extLst>
          </p:cNvPr>
          <p:cNvGrpSpPr/>
          <p:nvPr/>
        </p:nvGrpSpPr>
        <p:grpSpPr>
          <a:xfrm flipV="1">
            <a:off x="5527813" y="2888660"/>
            <a:ext cx="1795672" cy="261078"/>
            <a:chOff x="6089650" y="967950"/>
            <a:chExt cx="276903" cy="225014"/>
          </a:xfrm>
        </p:grpSpPr>
        <p:cxnSp>
          <p:nvCxnSpPr>
            <p:cNvPr id="27" name="직선 연결선[R] 9">
              <a:extLst>
                <a:ext uri="{FF2B5EF4-FFF2-40B4-BE49-F238E27FC236}">
                  <a16:creationId xmlns:a16="http://schemas.microsoft.com/office/drawing/2014/main" id="{231C3371-D044-2702-B6D5-4CEA4E8CC6B6}"/>
                </a:ext>
              </a:extLst>
            </p:cNvPr>
            <p:cNvCxnSpPr>
              <a:cxnSpLocks/>
            </p:cNvCxnSpPr>
            <p:nvPr/>
          </p:nvCxnSpPr>
          <p:spPr>
            <a:xfrm>
              <a:off x="6089650" y="967950"/>
              <a:ext cx="0" cy="206277"/>
            </a:xfrm>
            <a:prstGeom prst="line">
              <a:avLst/>
            </a:prstGeom>
            <a:ln w="25400">
              <a:solidFill>
                <a:srgbClr val="00B050"/>
              </a:solidFill>
              <a:headEnd type="none" w="med" len="med"/>
              <a:tailEnd type="arrow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직선 연결선[R] 15">
              <a:extLst>
                <a:ext uri="{FF2B5EF4-FFF2-40B4-BE49-F238E27FC236}">
                  <a16:creationId xmlns:a16="http://schemas.microsoft.com/office/drawing/2014/main" id="{C6DE1DA3-AA85-5F08-6BA1-E4F64075123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089674" y="973450"/>
              <a:ext cx="276879" cy="0"/>
            </a:xfrm>
            <a:prstGeom prst="line">
              <a:avLst/>
            </a:prstGeom>
            <a:ln w="25400"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직선 연결선[R] 19">
              <a:extLst>
                <a:ext uri="{FF2B5EF4-FFF2-40B4-BE49-F238E27FC236}">
                  <a16:creationId xmlns:a16="http://schemas.microsoft.com/office/drawing/2014/main" id="{A1877A1A-A787-EAB7-ECC1-FA2EF22A2C8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366553" y="981374"/>
              <a:ext cx="0" cy="211590"/>
            </a:xfrm>
            <a:prstGeom prst="line">
              <a:avLst/>
            </a:prstGeom>
            <a:ln w="25400" cap="sq">
              <a:solidFill>
                <a:srgbClr val="00B050"/>
              </a:solidFill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TextBox 29">
            <a:extLst>
              <a:ext uri="{FF2B5EF4-FFF2-40B4-BE49-F238E27FC236}">
                <a16:creationId xmlns:a16="http://schemas.microsoft.com/office/drawing/2014/main" id="{5F7C8318-B7BD-75B5-EB8D-58A2A6411BB8}"/>
              </a:ext>
            </a:extLst>
          </p:cNvPr>
          <p:cNvSpPr txBox="1"/>
          <p:nvPr/>
        </p:nvSpPr>
        <p:spPr>
          <a:xfrm>
            <a:off x="7338686" y="2850117"/>
            <a:ext cx="2332084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앞에 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which are 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생략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82F0D5F5-8180-3BF7-4A1B-E64977EE83A8}"/>
              </a:ext>
            </a:extLst>
          </p:cNvPr>
          <p:cNvSpPr txBox="1"/>
          <p:nvPr/>
        </p:nvSpPr>
        <p:spPr>
          <a:xfrm>
            <a:off x="1590184" y="4300524"/>
            <a:ext cx="2574310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수동태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32" name="직선 연결선[R] 16">
            <a:extLst>
              <a:ext uri="{FF2B5EF4-FFF2-40B4-BE49-F238E27FC236}">
                <a16:creationId xmlns:a16="http://schemas.microsoft.com/office/drawing/2014/main" id="{D3397C83-D609-4D34-4EC3-550D3737167B}"/>
              </a:ext>
            </a:extLst>
          </p:cNvPr>
          <p:cNvCxnSpPr>
            <a:cxnSpLocks/>
          </p:cNvCxnSpPr>
          <p:nvPr/>
        </p:nvCxnSpPr>
        <p:spPr>
          <a:xfrm>
            <a:off x="1590186" y="4259321"/>
            <a:ext cx="2574310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4" name="TextBox 33">
            <a:extLst>
              <a:ext uri="{FF2B5EF4-FFF2-40B4-BE49-F238E27FC236}">
                <a16:creationId xmlns:a16="http://schemas.microsoft.com/office/drawing/2014/main" id="{1B7E5AF5-2B4D-8FCA-D556-F14076717A49}"/>
              </a:ext>
            </a:extLst>
          </p:cNvPr>
          <p:cNvSpPr txBox="1"/>
          <p:nvPr/>
        </p:nvSpPr>
        <p:spPr>
          <a:xfrm>
            <a:off x="4919136" y="1964802"/>
            <a:ext cx="220121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전기의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35" name="그룹 34">
            <a:extLst>
              <a:ext uri="{FF2B5EF4-FFF2-40B4-BE49-F238E27FC236}">
                <a16:creationId xmlns:a16="http://schemas.microsoft.com/office/drawing/2014/main" id="{6C35FCE1-AA22-3827-EF77-F456F49038CC}"/>
              </a:ext>
            </a:extLst>
          </p:cNvPr>
          <p:cNvGrpSpPr/>
          <p:nvPr/>
        </p:nvGrpSpPr>
        <p:grpSpPr>
          <a:xfrm>
            <a:off x="4669074" y="2122709"/>
            <a:ext cx="250063" cy="248531"/>
            <a:chOff x="3406357" y="743173"/>
            <a:chExt cx="250063" cy="248531"/>
          </a:xfrm>
        </p:grpSpPr>
        <p:cxnSp>
          <p:nvCxnSpPr>
            <p:cNvPr id="36" name="직선 연결선[R] 19">
              <a:extLst>
                <a:ext uri="{FF2B5EF4-FFF2-40B4-BE49-F238E27FC236}">
                  <a16:creationId xmlns:a16="http://schemas.microsoft.com/office/drawing/2014/main" id="{5072C8AA-E26B-E9D9-C27F-6C6D0C96F92C}"/>
                </a:ext>
              </a:extLst>
            </p:cNvPr>
            <p:cNvCxnSpPr>
              <a:cxnSpLocks/>
            </p:cNvCxnSpPr>
            <p:nvPr/>
          </p:nvCxnSpPr>
          <p:spPr>
            <a:xfrm>
              <a:off x="3413502" y="746197"/>
              <a:ext cx="0" cy="245507"/>
            </a:xfrm>
            <a:prstGeom prst="line">
              <a:avLst/>
            </a:prstGeom>
            <a:ln w="25400" cap="sq">
              <a:solidFill>
                <a:srgbClr val="EB470C"/>
              </a:solidFill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직선 연결선[R] 19">
              <a:extLst>
                <a:ext uri="{FF2B5EF4-FFF2-40B4-BE49-F238E27FC236}">
                  <a16:creationId xmlns:a16="http://schemas.microsoft.com/office/drawing/2014/main" id="{C7D7A204-EC55-1367-C430-9DEEADEA141C}"/>
                </a:ext>
              </a:extLst>
            </p:cNvPr>
            <p:cNvCxnSpPr>
              <a:cxnSpLocks/>
            </p:cNvCxnSpPr>
            <p:nvPr/>
          </p:nvCxnSpPr>
          <p:spPr>
            <a:xfrm>
              <a:off x="3406357" y="743173"/>
              <a:ext cx="250063" cy="2322"/>
            </a:xfrm>
            <a:prstGeom prst="line">
              <a:avLst/>
            </a:prstGeom>
            <a:ln w="25400" cap="sq">
              <a:solidFill>
                <a:srgbClr val="EB470C"/>
              </a:solidFill>
              <a:miter lim="800000"/>
              <a:headEnd type="none" w="med" len="med"/>
              <a:tailEnd type="arrow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97751437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620001" y="311228"/>
            <a:ext cx="8125360" cy="2545633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They can easily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get around 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the city with these “Gentle Helpers.”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3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p.69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B28FEEB0-003E-EF2A-FB60-6998AC4A0A20}"/>
              </a:ext>
            </a:extLst>
          </p:cNvPr>
          <p:cNvSpPr txBox="1"/>
          <p:nvPr/>
        </p:nvSpPr>
        <p:spPr>
          <a:xfrm>
            <a:off x="1524000" y="1877125"/>
            <a:ext cx="800762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그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들은 이 “친절한 </a:t>
            </a:r>
            <a:r>
              <a:rPr lang="ko-KR" altLang="en-US" dirty="0" err="1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도우미”로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 도시를 쉽게 돌아다닐 수 있다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CAACDFE-51E3-5B1A-7EBC-121C6C990B8C}"/>
              </a:ext>
            </a:extLst>
          </p:cNvPr>
          <p:cNvSpPr txBox="1"/>
          <p:nvPr/>
        </p:nvSpPr>
        <p:spPr>
          <a:xfrm>
            <a:off x="4303643" y="1516097"/>
            <a:ext cx="1868556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돌아다니다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BCDFFA9-C026-596B-C11A-186C0F0C7F2E}"/>
              </a:ext>
            </a:extLst>
          </p:cNvPr>
          <p:cNvSpPr txBox="1"/>
          <p:nvPr/>
        </p:nvSpPr>
        <p:spPr>
          <a:xfrm>
            <a:off x="1480857" y="1557661"/>
            <a:ext cx="2246318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위에 열거한 사람들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5" name="직선 연결선[R] 16">
            <a:extLst>
              <a:ext uri="{FF2B5EF4-FFF2-40B4-BE49-F238E27FC236}">
                <a16:creationId xmlns:a16="http://schemas.microsoft.com/office/drawing/2014/main" id="{AFC19CF6-1972-F514-3716-6DF1EB6E47AD}"/>
              </a:ext>
            </a:extLst>
          </p:cNvPr>
          <p:cNvCxnSpPr>
            <a:cxnSpLocks/>
          </p:cNvCxnSpPr>
          <p:nvPr/>
        </p:nvCxnSpPr>
        <p:spPr>
          <a:xfrm>
            <a:off x="1590186" y="1516458"/>
            <a:ext cx="894597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579E9424-ED2D-CAD4-C4E4-6F61139CAA45}"/>
              </a:ext>
            </a:extLst>
          </p:cNvPr>
          <p:cNvSpPr txBox="1"/>
          <p:nvPr/>
        </p:nvSpPr>
        <p:spPr>
          <a:xfrm>
            <a:off x="1523999" y="483979"/>
            <a:ext cx="609765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ore-KR" sz="2000" spc="-100" dirty="0">
                <a:solidFill>
                  <a:srgbClr val="7030A0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mobility-impaired people, the elderly, and visitors</a:t>
            </a:r>
            <a:endParaRPr lang="ko-KR" altLang="en-US" sz="2000" dirty="0"/>
          </a:p>
        </p:txBody>
      </p:sp>
      <p:cxnSp>
        <p:nvCxnSpPr>
          <p:cNvPr id="18" name="연결선: 꺾임 17">
            <a:extLst>
              <a:ext uri="{FF2B5EF4-FFF2-40B4-BE49-F238E27FC236}">
                <a16:creationId xmlns:a16="http://schemas.microsoft.com/office/drawing/2014/main" id="{F09A61AF-6CB1-AB12-6939-4953B4323695}"/>
              </a:ext>
            </a:extLst>
          </p:cNvPr>
          <p:cNvCxnSpPr>
            <a:cxnSpLocks/>
            <a:endCxn id="17" idx="1"/>
          </p:cNvCxnSpPr>
          <p:nvPr/>
        </p:nvCxnSpPr>
        <p:spPr>
          <a:xfrm rot="16200000" flipV="1">
            <a:off x="1286161" y="921872"/>
            <a:ext cx="547116" cy="71439"/>
          </a:xfrm>
          <a:prstGeom prst="bentConnector4">
            <a:avLst>
              <a:gd name="adj1" fmla="val 834"/>
              <a:gd name="adj2" fmla="val 419993"/>
            </a:avLst>
          </a:prstGeom>
          <a:ln w="25400">
            <a:solidFill>
              <a:srgbClr val="00B050">
                <a:alpha val="93000"/>
              </a:srgbClr>
            </a:solidFill>
            <a:headEnd type="none" w="med" len="med"/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직선 연결선[R] 16">
            <a:extLst>
              <a:ext uri="{FF2B5EF4-FFF2-40B4-BE49-F238E27FC236}">
                <a16:creationId xmlns:a16="http://schemas.microsoft.com/office/drawing/2014/main" id="{A058015F-F346-34F9-0BFF-01BD86955A2F}"/>
              </a:ext>
            </a:extLst>
          </p:cNvPr>
          <p:cNvCxnSpPr>
            <a:cxnSpLocks/>
          </p:cNvCxnSpPr>
          <p:nvPr/>
        </p:nvCxnSpPr>
        <p:spPr>
          <a:xfrm>
            <a:off x="1595438" y="2873926"/>
            <a:ext cx="2847353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D1968015-DD56-1367-D752-D2CD05E8F121}"/>
              </a:ext>
            </a:extLst>
          </p:cNvPr>
          <p:cNvSpPr txBox="1"/>
          <p:nvPr/>
        </p:nvSpPr>
        <p:spPr>
          <a:xfrm>
            <a:off x="1620001" y="2900401"/>
            <a:ext cx="3041452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= electric cars called “</a:t>
            </a:r>
            <a:r>
              <a:rPr lang="en-US" altLang="ko-KR" sz="1600" dirty="0" err="1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Kavalir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”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32354793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620001" y="311228"/>
            <a:ext cx="8125360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Many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initially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thought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the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policies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were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impractical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,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but now about 95% of the residents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appreciate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the </a:t>
            </a:r>
            <a:r>
              <a:rPr lang="en-US" altLang="ko-Kore-KR" sz="3600" spc="-100" dirty="0">
                <a:solidFill>
                  <a:schemeClr val="accent2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bold moves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3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p.69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TextBox 3">
            <a:extLst>
              <a:ext uri="{FF2B5EF4-FFF2-40B4-BE49-F238E27FC236}">
                <a16:creationId xmlns:a16="http://schemas.microsoft.com/office/drawing/2014/main" id="{246F0E3D-0393-3D53-47DA-CB479DFDF75F}"/>
              </a:ext>
            </a:extLst>
          </p:cNvPr>
          <p:cNvSpPr txBox="1"/>
          <p:nvPr/>
        </p:nvSpPr>
        <p:spPr>
          <a:xfrm>
            <a:off x="1523999" y="1874210"/>
            <a:ext cx="800762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많은 사람들이 처음에 이 정책들이 비현실적이라고 생각했지만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73EACEE-9940-14FD-1759-92EC7F478BE9}"/>
              </a:ext>
            </a:extLst>
          </p:cNvPr>
          <p:cNvSpPr txBox="1"/>
          <p:nvPr/>
        </p:nvSpPr>
        <p:spPr>
          <a:xfrm>
            <a:off x="1523999" y="4609563"/>
            <a:ext cx="9349409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지금은 주민의 약 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95%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가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AD81303-E956-7C01-9559-F2A78DFF345D}"/>
              </a:ext>
            </a:extLst>
          </p:cNvPr>
          <p:cNvSpPr txBox="1"/>
          <p:nvPr/>
        </p:nvSpPr>
        <p:spPr>
          <a:xfrm>
            <a:off x="1523999" y="6010979"/>
            <a:ext cx="9349409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이 대담한 조치에 고마워하고 있다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998169B-D931-D861-936C-FF4EC8F50356}"/>
              </a:ext>
            </a:extLst>
          </p:cNvPr>
          <p:cNvSpPr txBox="1"/>
          <p:nvPr/>
        </p:nvSpPr>
        <p:spPr>
          <a:xfrm>
            <a:off x="2446639" y="1470272"/>
            <a:ext cx="1695832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처음에</a:t>
            </a:r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초기에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0834C29-AF06-B7FD-81DB-A67265CB512E}"/>
              </a:ext>
            </a:extLst>
          </p:cNvPr>
          <p:cNvSpPr txBox="1"/>
          <p:nvPr/>
        </p:nvSpPr>
        <p:spPr>
          <a:xfrm>
            <a:off x="4279889" y="2830461"/>
            <a:ext cx="2683642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비현실적인</a:t>
            </a:r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터무니없는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28" name="그룹 27">
            <a:extLst>
              <a:ext uri="{FF2B5EF4-FFF2-40B4-BE49-F238E27FC236}">
                <a16:creationId xmlns:a16="http://schemas.microsoft.com/office/drawing/2014/main" id="{A62C304B-3755-44EC-996D-773DB1B7AE24}"/>
              </a:ext>
            </a:extLst>
          </p:cNvPr>
          <p:cNvGrpSpPr/>
          <p:nvPr/>
        </p:nvGrpSpPr>
        <p:grpSpPr>
          <a:xfrm>
            <a:off x="4795486" y="1296652"/>
            <a:ext cx="1601206" cy="527563"/>
            <a:chOff x="4137243" y="1369649"/>
            <a:chExt cx="1601206" cy="527563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56C5CB4D-6086-A844-F5B5-97CB3D87D688}"/>
                </a:ext>
              </a:extLst>
            </p:cNvPr>
            <p:cNvSpPr txBox="1"/>
            <p:nvPr/>
          </p:nvSpPr>
          <p:spPr>
            <a:xfrm>
              <a:off x="4137243" y="1527880"/>
              <a:ext cx="1601206" cy="369332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 fontAlgn="auto"/>
              <a:r>
                <a:rPr lang="en-US" altLang="ko-KR" dirty="0">
                  <a:solidFill>
                    <a:srgbClr val="00B050"/>
                  </a:solidFill>
                  <a:effectLst/>
                  <a:latin typeface="Calibri" panose="020F0502020204030204" pitchFamily="34" charset="0"/>
                  <a:ea typeface="Noto Sans KR" panose="020B0500000000000000" pitchFamily="34" charset="-128"/>
                  <a:cs typeface="Calibri" panose="020F0502020204030204" pitchFamily="34" charset="0"/>
                </a:rPr>
                <a:t>(that)</a:t>
              </a:r>
              <a:endParaRPr lang="ko-Kore-KR" altLang="en-US" dirty="0">
                <a:solidFill>
                  <a:srgbClr val="00B050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endParaRPr>
            </a:p>
          </p:txBody>
        </p:sp>
        <p:grpSp>
          <p:nvGrpSpPr>
            <p:cNvPr id="30" name="그룹 29">
              <a:extLst>
                <a:ext uri="{FF2B5EF4-FFF2-40B4-BE49-F238E27FC236}">
                  <a16:creationId xmlns:a16="http://schemas.microsoft.com/office/drawing/2014/main" id="{6745FE43-54F0-4165-D817-D949669236D8}"/>
                </a:ext>
              </a:extLst>
            </p:cNvPr>
            <p:cNvGrpSpPr/>
            <p:nvPr/>
          </p:nvGrpSpPr>
          <p:grpSpPr>
            <a:xfrm>
              <a:off x="4732636" y="1369649"/>
              <a:ext cx="408267" cy="212256"/>
              <a:chOff x="9960619" y="3011228"/>
              <a:chExt cx="408267" cy="212256"/>
            </a:xfrm>
          </p:grpSpPr>
          <p:cxnSp>
            <p:nvCxnSpPr>
              <p:cNvPr id="31" name="직선 연결선[R] 50">
                <a:extLst>
                  <a:ext uri="{FF2B5EF4-FFF2-40B4-BE49-F238E27FC236}">
                    <a16:creationId xmlns:a16="http://schemas.microsoft.com/office/drawing/2014/main" id="{9C672206-BE07-9396-742E-6B538AFC4DF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9960619" y="3011228"/>
                <a:ext cx="212256" cy="211798"/>
              </a:xfrm>
              <a:prstGeom prst="line">
                <a:avLst/>
              </a:prstGeom>
              <a:ln w="25400"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직선 연결선[R] 55">
                <a:extLst>
                  <a:ext uri="{FF2B5EF4-FFF2-40B4-BE49-F238E27FC236}">
                    <a16:creationId xmlns:a16="http://schemas.microsoft.com/office/drawing/2014/main" id="{1112655D-C6D5-2C13-5642-7759EF4AD726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10156859" y="3011457"/>
                <a:ext cx="212256" cy="211798"/>
              </a:xfrm>
              <a:prstGeom prst="line">
                <a:avLst/>
              </a:prstGeom>
              <a:ln w="25400"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cxnSp>
        <p:nvCxnSpPr>
          <p:cNvPr id="35" name="직선 연결선[R] 16">
            <a:extLst>
              <a:ext uri="{FF2B5EF4-FFF2-40B4-BE49-F238E27FC236}">
                <a16:creationId xmlns:a16="http://schemas.microsoft.com/office/drawing/2014/main" id="{98B6B032-024D-6536-7958-7B97D816482B}"/>
              </a:ext>
            </a:extLst>
          </p:cNvPr>
          <p:cNvCxnSpPr>
            <a:cxnSpLocks/>
          </p:cNvCxnSpPr>
          <p:nvPr/>
        </p:nvCxnSpPr>
        <p:spPr>
          <a:xfrm flipV="1">
            <a:off x="3175972" y="4225434"/>
            <a:ext cx="4642148" cy="25356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7" name="TextBox 36">
            <a:extLst>
              <a:ext uri="{FF2B5EF4-FFF2-40B4-BE49-F238E27FC236}">
                <a16:creationId xmlns:a16="http://schemas.microsoft.com/office/drawing/2014/main" id="{AEBA21B4-2C45-D6CA-F443-7D091438627C}"/>
              </a:ext>
            </a:extLst>
          </p:cNvPr>
          <p:cNvSpPr txBox="1"/>
          <p:nvPr/>
        </p:nvSpPr>
        <p:spPr>
          <a:xfrm>
            <a:off x="4474758" y="4283420"/>
            <a:ext cx="1921934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복수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취급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F565E9EE-B6A0-A317-1076-F0172EC24279}"/>
              </a:ext>
            </a:extLst>
          </p:cNvPr>
          <p:cNvSpPr txBox="1"/>
          <p:nvPr/>
        </p:nvSpPr>
        <p:spPr>
          <a:xfrm>
            <a:off x="2322644" y="2832132"/>
            <a:ext cx="1283163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정책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B2A1D7D0-DAF2-793B-7A02-0475372F2C41}"/>
              </a:ext>
            </a:extLst>
          </p:cNvPr>
          <p:cNvSpPr txBox="1"/>
          <p:nvPr/>
        </p:nvSpPr>
        <p:spPr>
          <a:xfrm>
            <a:off x="1047425" y="5544225"/>
            <a:ext cx="3224926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고맙게 여기다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BA73047-1AAB-C09D-C001-5E6C6569605F}"/>
              </a:ext>
            </a:extLst>
          </p:cNvPr>
          <p:cNvSpPr txBox="1"/>
          <p:nvPr/>
        </p:nvSpPr>
        <p:spPr>
          <a:xfrm>
            <a:off x="3738605" y="5519322"/>
            <a:ext cx="3224926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대담한 조치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5314630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620001" y="311228"/>
            <a:ext cx="8125360" cy="393062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Today, most people choose to walk or bike to work; the air is cleaner, and people do not suffer from high noise levels anymore. 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3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p.69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B28FEEB0-003E-EF2A-FB60-6998AC4A0A20}"/>
              </a:ext>
            </a:extLst>
          </p:cNvPr>
          <p:cNvSpPr txBox="1"/>
          <p:nvPr/>
        </p:nvSpPr>
        <p:spPr>
          <a:xfrm>
            <a:off x="1524000" y="1877125"/>
            <a:ext cx="800762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오늘날 대부분의 사람들은 출퇴근할 때 걸어 다니거나 자전거를 타고 이동하며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46F0E3D-0393-3D53-47DA-CB479DFDF75F}"/>
              </a:ext>
            </a:extLst>
          </p:cNvPr>
          <p:cNvSpPr txBox="1"/>
          <p:nvPr/>
        </p:nvSpPr>
        <p:spPr>
          <a:xfrm>
            <a:off x="1524000" y="3233985"/>
            <a:ext cx="800762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공기는 더 깨끗하고 사람들은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83E6162-5DEA-DB4B-C791-747DBC2EA2F9}"/>
              </a:ext>
            </a:extLst>
          </p:cNvPr>
          <p:cNvSpPr txBox="1"/>
          <p:nvPr/>
        </p:nvSpPr>
        <p:spPr>
          <a:xfrm>
            <a:off x="1523999" y="4609563"/>
            <a:ext cx="9349409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더 이상 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높은 소음으로 고통을 받지 않는다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413DD26C-ACB4-0F12-009F-3C62F4EC714D}"/>
              </a:ext>
            </a:extLst>
          </p:cNvPr>
          <p:cNvSpPr txBox="1"/>
          <p:nvPr/>
        </p:nvSpPr>
        <p:spPr>
          <a:xfrm>
            <a:off x="6400801" y="1557661"/>
            <a:ext cx="2551004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명사적 용법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목적어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7" name="직선 연결선[R] 16">
            <a:extLst>
              <a:ext uri="{FF2B5EF4-FFF2-40B4-BE49-F238E27FC236}">
                <a16:creationId xmlns:a16="http://schemas.microsoft.com/office/drawing/2014/main" id="{78DE3283-367B-96A6-41C1-904B92A063E5}"/>
              </a:ext>
            </a:extLst>
          </p:cNvPr>
          <p:cNvCxnSpPr>
            <a:cxnSpLocks/>
          </p:cNvCxnSpPr>
          <p:nvPr/>
        </p:nvCxnSpPr>
        <p:spPr>
          <a:xfrm>
            <a:off x="6400800" y="1516458"/>
            <a:ext cx="2551005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8" name="그룹 17">
            <a:extLst>
              <a:ext uri="{FF2B5EF4-FFF2-40B4-BE49-F238E27FC236}">
                <a16:creationId xmlns:a16="http://schemas.microsoft.com/office/drawing/2014/main" id="{D70CA73A-C2CF-F393-5E17-A6CFD31C519C}"/>
              </a:ext>
            </a:extLst>
          </p:cNvPr>
          <p:cNvGrpSpPr/>
          <p:nvPr/>
        </p:nvGrpSpPr>
        <p:grpSpPr>
          <a:xfrm>
            <a:off x="7350599" y="502765"/>
            <a:ext cx="1601206" cy="561712"/>
            <a:chOff x="3362577" y="1921083"/>
            <a:chExt cx="1601206" cy="561712"/>
          </a:xfrm>
        </p:grpSpPr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608F282A-C086-5794-4FCF-F86E0AC4818F}"/>
                </a:ext>
              </a:extLst>
            </p:cNvPr>
            <p:cNvSpPr txBox="1"/>
            <p:nvPr/>
          </p:nvSpPr>
          <p:spPr>
            <a:xfrm>
              <a:off x="3362577" y="1921083"/>
              <a:ext cx="1601206" cy="369332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 fontAlgn="auto"/>
              <a:r>
                <a:rPr lang="en-US" altLang="ko-KR" dirty="0">
                  <a:solidFill>
                    <a:srgbClr val="00B050"/>
                  </a:solidFill>
                  <a:effectLst/>
                  <a:latin typeface="Calibri" panose="020F0502020204030204" pitchFamily="34" charset="0"/>
                  <a:ea typeface="Noto Sans KR" panose="020B0500000000000000" pitchFamily="34" charset="-128"/>
                  <a:cs typeface="Calibri" panose="020F0502020204030204" pitchFamily="34" charset="0"/>
                </a:rPr>
                <a:t>(to)</a:t>
              </a:r>
              <a:endParaRPr lang="ko-Kore-KR" altLang="en-US" dirty="0">
                <a:solidFill>
                  <a:srgbClr val="00B050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endParaRPr>
            </a:p>
          </p:txBody>
        </p:sp>
        <p:grpSp>
          <p:nvGrpSpPr>
            <p:cNvPr id="20" name="그룹 19">
              <a:extLst>
                <a:ext uri="{FF2B5EF4-FFF2-40B4-BE49-F238E27FC236}">
                  <a16:creationId xmlns:a16="http://schemas.microsoft.com/office/drawing/2014/main" id="{39901E1A-226B-0554-04C9-D65A8121C104}"/>
                </a:ext>
              </a:extLst>
            </p:cNvPr>
            <p:cNvGrpSpPr/>
            <p:nvPr/>
          </p:nvGrpSpPr>
          <p:grpSpPr>
            <a:xfrm rot="10800000">
              <a:off x="3951382" y="2270539"/>
              <a:ext cx="408267" cy="212256"/>
              <a:chOff x="9960619" y="3011228"/>
              <a:chExt cx="408267" cy="212256"/>
            </a:xfrm>
          </p:grpSpPr>
          <p:cxnSp>
            <p:nvCxnSpPr>
              <p:cNvPr id="23" name="직선 연결선[R] 50">
                <a:extLst>
                  <a:ext uri="{FF2B5EF4-FFF2-40B4-BE49-F238E27FC236}">
                    <a16:creationId xmlns:a16="http://schemas.microsoft.com/office/drawing/2014/main" id="{7EFE8487-0DB4-450D-DBEC-7225DB01168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9960619" y="3011228"/>
                <a:ext cx="212256" cy="211798"/>
              </a:xfrm>
              <a:prstGeom prst="line">
                <a:avLst/>
              </a:prstGeom>
              <a:ln w="25400"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직선 연결선[R] 55">
                <a:extLst>
                  <a:ext uri="{FF2B5EF4-FFF2-40B4-BE49-F238E27FC236}">
                    <a16:creationId xmlns:a16="http://schemas.microsoft.com/office/drawing/2014/main" id="{8C066F34-B366-19D7-522A-9A66A51A5584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10156859" y="3011457"/>
                <a:ext cx="212256" cy="211798"/>
              </a:xfrm>
              <a:prstGeom prst="line">
                <a:avLst/>
              </a:prstGeom>
              <a:ln w="25400"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160498171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620000" y="311228"/>
            <a:ext cx="8838449" cy="2545633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Thanks to 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the city’s creative ideas,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Ljubljana has truly become a more “lovely” city.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3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p.69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B28FEEB0-003E-EF2A-FB60-6998AC4A0A20}"/>
              </a:ext>
            </a:extLst>
          </p:cNvPr>
          <p:cNvSpPr txBox="1"/>
          <p:nvPr/>
        </p:nvSpPr>
        <p:spPr>
          <a:xfrm>
            <a:off x="1524000" y="1877125"/>
            <a:ext cx="800762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이 도시의 창의적인 아이디어 덕분에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46F0E3D-0393-3D53-47DA-CB479DFDF75F}"/>
              </a:ext>
            </a:extLst>
          </p:cNvPr>
          <p:cNvSpPr txBox="1"/>
          <p:nvPr/>
        </p:nvSpPr>
        <p:spPr>
          <a:xfrm>
            <a:off x="1524000" y="3233985"/>
            <a:ext cx="800762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류블랴나는 정말로 더 “사랑스러운” 도시로 거듭났다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9AA7D48-0B9A-C73B-5B44-78DBB67B4B70}"/>
              </a:ext>
            </a:extLst>
          </p:cNvPr>
          <p:cNvSpPr txBox="1"/>
          <p:nvPr/>
        </p:nvSpPr>
        <p:spPr>
          <a:xfrm>
            <a:off x="1524001" y="1447400"/>
            <a:ext cx="1885122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~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덕분에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8" name="직선 연결선[R] 16">
            <a:extLst>
              <a:ext uri="{FF2B5EF4-FFF2-40B4-BE49-F238E27FC236}">
                <a16:creationId xmlns:a16="http://schemas.microsoft.com/office/drawing/2014/main" id="{B357450B-1EF2-D85C-CEF3-8A38D71D560B}"/>
              </a:ext>
            </a:extLst>
          </p:cNvPr>
          <p:cNvCxnSpPr>
            <a:cxnSpLocks/>
          </p:cNvCxnSpPr>
          <p:nvPr/>
        </p:nvCxnSpPr>
        <p:spPr>
          <a:xfrm>
            <a:off x="3240156" y="2890633"/>
            <a:ext cx="675861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9" name="그룹 8">
            <a:extLst>
              <a:ext uri="{FF2B5EF4-FFF2-40B4-BE49-F238E27FC236}">
                <a16:creationId xmlns:a16="http://schemas.microsoft.com/office/drawing/2014/main" id="{263FDBDD-24C9-A817-8BCA-0A6908B64792}"/>
              </a:ext>
            </a:extLst>
          </p:cNvPr>
          <p:cNvGrpSpPr/>
          <p:nvPr/>
        </p:nvGrpSpPr>
        <p:grpSpPr>
          <a:xfrm flipV="1">
            <a:off x="3578087" y="2885726"/>
            <a:ext cx="2037525" cy="274918"/>
            <a:chOff x="6089650" y="967950"/>
            <a:chExt cx="276903" cy="225014"/>
          </a:xfrm>
        </p:grpSpPr>
        <p:cxnSp>
          <p:nvCxnSpPr>
            <p:cNvPr id="10" name="직선 연결선[R] 9">
              <a:extLst>
                <a:ext uri="{FF2B5EF4-FFF2-40B4-BE49-F238E27FC236}">
                  <a16:creationId xmlns:a16="http://schemas.microsoft.com/office/drawing/2014/main" id="{8383E8C0-BDC2-DC12-1765-2DBEA4F8024D}"/>
                </a:ext>
              </a:extLst>
            </p:cNvPr>
            <p:cNvCxnSpPr>
              <a:cxnSpLocks/>
            </p:cNvCxnSpPr>
            <p:nvPr/>
          </p:nvCxnSpPr>
          <p:spPr>
            <a:xfrm>
              <a:off x="6089650" y="967950"/>
              <a:ext cx="0" cy="206277"/>
            </a:xfrm>
            <a:prstGeom prst="line">
              <a:avLst/>
            </a:prstGeom>
            <a:ln w="25400"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직선 연결선[R] 15">
              <a:extLst>
                <a:ext uri="{FF2B5EF4-FFF2-40B4-BE49-F238E27FC236}">
                  <a16:creationId xmlns:a16="http://schemas.microsoft.com/office/drawing/2014/main" id="{88F9B4B1-74BF-F773-B75C-C83D4F055AE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089674" y="973450"/>
              <a:ext cx="276879" cy="0"/>
            </a:xfrm>
            <a:prstGeom prst="line">
              <a:avLst/>
            </a:prstGeom>
            <a:ln w="25400"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직선 연결선[R] 19">
              <a:extLst>
                <a:ext uri="{FF2B5EF4-FFF2-40B4-BE49-F238E27FC236}">
                  <a16:creationId xmlns:a16="http://schemas.microsoft.com/office/drawing/2014/main" id="{6D8FBE9E-7C63-BC64-733E-646783384CA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366553" y="981374"/>
              <a:ext cx="0" cy="211590"/>
            </a:xfrm>
            <a:prstGeom prst="line">
              <a:avLst/>
            </a:prstGeom>
            <a:ln w="25400" cap="sq">
              <a:solidFill>
                <a:srgbClr val="00B050"/>
              </a:solidFill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5" name="직선 연결선[R] 16">
            <a:extLst>
              <a:ext uri="{FF2B5EF4-FFF2-40B4-BE49-F238E27FC236}">
                <a16:creationId xmlns:a16="http://schemas.microsoft.com/office/drawing/2014/main" id="{EC0DE602-6710-5E01-EF4F-77CE2D80648E}"/>
              </a:ext>
            </a:extLst>
          </p:cNvPr>
          <p:cNvCxnSpPr>
            <a:cxnSpLocks/>
          </p:cNvCxnSpPr>
          <p:nvPr/>
        </p:nvCxnSpPr>
        <p:spPr>
          <a:xfrm>
            <a:off x="4880114" y="2880694"/>
            <a:ext cx="1411356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B6A3B746-2452-649E-4AD7-01B89EDEFE49}"/>
              </a:ext>
            </a:extLst>
          </p:cNvPr>
          <p:cNvSpPr txBox="1"/>
          <p:nvPr/>
        </p:nvSpPr>
        <p:spPr>
          <a:xfrm>
            <a:off x="5575856" y="2901286"/>
            <a:ext cx="2922098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현재 완료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결과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85047286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C88599D-5B9E-85D0-6CFD-B4D2BCA9C6AB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3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711200" y="2586540"/>
            <a:ext cx="10540380" cy="212365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6600" b="1" dirty="0">
                <a:latin typeface="Calibri" panose="020F0502020204030204" pitchFamily="34" charset="0"/>
                <a:ea typeface="Noto Sans KR Medium" panose="020B0500000000000000"/>
                <a:cs typeface="Calibri" panose="020F0502020204030204" pitchFamily="34" charset="0"/>
              </a:rPr>
              <a:t>A </a:t>
            </a:r>
            <a:r>
              <a:rPr lang="en-US" altLang="ko-Kore-KR" sz="6600" b="1" dirty="0">
                <a:solidFill>
                  <a:srgbClr val="EB470C"/>
                </a:solidFill>
                <a:latin typeface="Calibri" panose="020F0502020204030204" pitchFamily="34" charset="0"/>
                <a:ea typeface="Noto Sans KR Medium" panose="020B0500000000000000"/>
                <a:cs typeface="Calibri" panose="020F0502020204030204" pitchFamily="34" charset="0"/>
              </a:rPr>
              <a:t>Lifetime</a:t>
            </a:r>
            <a:r>
              <a:rPr lang="en-US" altLang="ko-Kore-KR" sz="6600" b="1" dirty="0">
                <a:latin typeface="Calibri" panose="020F0502020204030204" pitchFamily="34" charset="0"/>
                <a:ea typeface="Noto Sans KR Medium" panose="020B0500000000000000"/>
                <a:cs typeface="Calibri" panose="020F0502020204030204" pitchFamily="34" charset="0"/>
              </a:rPr>
              <a:t> Pass </a:t>
            </a:r>
            <a:br>
              <a:rPr lang="en-US" altLang="ko-Kore-KR" sz="6600" b="1" dirty="0">
                <a:latin typeface="Calibri" panose="020F0502020204030204" pitchFamily="34" charset="0"/>
                <a:ea typeface="Noto Sans KR Medium" panose="020B0500000000000000"/>
                <a:cs typeface="Calibri" panose="020F0502020204030204" pitchFamily="34" charset="0"/>
              </a:rPr>
            </a:br>
            <a:r>
              <a:rPr lang="en-US" altLang="ko-Kore-KR" sz="6600" b="1" dirty="0">
                <a:latin typeface="Calibri" panose="020F0502020204030204" pitchFamily="34" charset="0"/>
                <a:ea typeface="Noto Sans KR Medium" panose="020B0500000000000000"/>
                <a:cs typeface="Calibri" panose="020F0502020204030204" pitchFamily="34" charset="0"/>
              </a:rPr>
              <a:t>(Murcia, Spain)</a:t>
            </a:r>
            <a:endParaRPr lang="en-US" altLang="ko-Kore-KR" sz="4800" b="1" dirty="0">
              <a:latin typeface="Calibri" panose="020F0502020204030204" pitchFamily="34" charset="0"/>
              <a:ea typeface="Noto Sans KR Medium" panose="020B0500000000000000"/>
              <a:cs typeface="Calibri" panose="020F0502020204030204" pitchFamily="34" charset="0"/>
            </a:endParaRPr>
          </a:p>
        </p:txBody>
      </p:sp>
      <p:cxnSp>
        <p:nvCxnSpPr>
          <p:cNvPr id="14" name="직선 연결선[R] 13">
            <a:extLst>
              <a:ext uri="{FF2B5EF4-FFF2-40B4-BE49-F238E27FC236}">
                <a16:creationId xmlns:a16="http://schemas.microsoft.com/office/drawing/2014/main" id="{B4C865B4-E4AA-442F-4C76-C8D3D139D429}"/>
              </a:ext>
            </a:extLst>
          </p:cNvPr>
          <p:cNvCxnSpPr>
            <a:cxnSpLocks/>
          </p:cNvCxnSpPr>
          <p:nvPr/>
        </p:nvCxnSpPr>
        <p:spPr>
          <a:xfrm>
            <a:off x="2743200" y="1116000"/>
            <a:ext cx="8508380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6" name="그룹 5">
            <a:extLst>
              <a:ext uri="{FF2B5EF4-FFF2-40B4-BE49-F238E27FC236}">
                <a16:creationId xmlns:a16="http://schemas.microsoft.com/office/drawing/2014/main" id="{88A5C716-E888-4CFC-1646-FB1E5A5B00C5}"/>
              </a:ext>
            </a:extLst>
          </p:cNvPr>
          <p:cNvGrpSpPr/>
          <p:nvPr/>
        </p:nvGrpSpPr>
        <p:grpSpPr>
          <a:xfrm>
            <a:off x="1425031" y="646013"/>
            <a:ext cx="4151903" cy="469900"/>
            <a:chOff x="1425031" y="646013"/>
            <a:chExt cx="4151903" cy="469900"/>
          </a:xfrm>
        </p:grpSpPr>
        <p:pic>
          <p:nvPicPr>
            <p:cNvPr id="15" name="그림 14">
              <a:extLst>
                <a:ext uri="{FF2B5EF4-FFF2-40B4-BE49-F238E27FC236}">
                  <a16:creationId xmlns:a16="http://schemas.microsoft.com/office/drawing/2014/main" id="{900A4511-19B5-32BF-87EF-AF161CA68D7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25031" y="646013"/>
              <a:ext cx="2032000" cy="469900"/>
            </a:xfrm>
            <a:prstGeom prst="rect">
              <a:avLst/>
            </a:prstGeom>
          </p:spPr>
        </p:pic>
        <p:pic>
          <p:nvPicPr>
            <p:cNvPr id="17" name="그림 16">
              <a:extLst>
                <a:ext uri="{FF2B5EF4-FFF2-40B4-BE49-F238E27FC236}">
                  <a16:creationId xmlns:a16="http://schemas.microsoft.com/office/drawing/2014/main" id="{355E5868-0447-F423-6FB0-35C450F9A8D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flipH="1">
              <a:off x="3286176" y="646013"/>
              <a:ext cx="1792721" cy="469900"/>
            </a:xfrm>
            <a:prstGeom prst="rect">
              <a:avLst/>
            </a:prstGeom>
          </p:spPr>
        </p:pic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B6DFD2CA-7C67-7F52-3C8A-9356DE737E5C}"/>
                </a:ext>
              </a:extLst>
            </p:cNvPr>
            <p:cNvSpPr txBox="1"/>
            <p:nvPr/>
          </p:nvSpPr>
          <p:spPr>
            <a:xfrm>
              <a:off x="1533671" y="697673"/>
              <a:ext cx="4043263" cy="369332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r>
                <a:rPr kumimoji="1" lang="en-US" altLang="ko-Kore-KR" dirty="0">
                  <a:solidFill>
                    <a:schemeClr val="tx1"/>
                  </a:solidFill>
                  <a:latin typeface="Calibri" panose="020F0502020204030204" pitchFamily="34" charset="0"/>
                  <a:ea typeface="Noto Sans KR Medium" panose="020B0500000000000000" pitchFamily="34" charset="-128"/>
                  <a:cs typeface="Calibri" panose="020F0502020204030204" pitchFamily="34" charset="0"/>
                </a:rPr>
                <a:t>High School </a:t>
              </a:r>
              <a:r>
                <a:rPr kumimoji="1" lang="en-US" altLang="ko-Kore-KR" b="1" dirty="0">
                  <a:solidFill>
                    <a:schemeClr val="tx1"/>
                  </a:solidFill>
                  <a:latin typeface="Calibri" panose="020F0502020204030204" pitchFamily="34" charset="0"/>
                  <a:ea typeface="Noto Sans KR Medium" panose="020B0500000000000000" pitchFamily="34" charset="-128"/>
                  <a:cs typeface="Calibri" panose="020F0502020204030204" pitchFamily="34" charset="0"/>
                </a:rPr>
                <a:t>Basic English 2 </a:t>
              </a:r>
              <a:r>
                <a:rPr kumimoji="1" lang="en-US" altLang="ko-Kore-KR" sz="1600" dirty="0">
                  <a:solidFill>
                    <a:schemeClr val="tx1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Calibri" panose="020F0502020204030204" pitchFamily="34" charset="0"/>
                </a:rPr>
                <a:t>(</a:t>
              </a:r>
              <a:r>
                <a:rPr kumimoji="1" lang="ko-KR" altLang="en-US" sz="1600" dirty="0">
                  <a:solidFill>
                    <a:schemeClr val="tx1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Calibri" panose="020F0502020204030204" pitchFamily="34" charset="0"/>
                </a:rPr>
                <a:t>안병규</a:t>
              </a:r>
              <a:r>
                <a:rPr kumimoji="1" lang="en-US" altLang="ko-KR" sz="1600" dirty="0">
                  <a:solidFill>
                    <a:schemeClr val="tx1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Calibri" panose="020F0502020204030204" pitchFamily="34" charset="0"/>
                </a:rPr>
                <a:t>)</a:t>
              </a:r>
              <a:endParaRPr kumimoji="1" lang="en-US" altLang="ko-KR" dirty="0">
                <a:latin typeface="나눔고딕" panose="020D0604000000000000" pitchFamily="50" charset="-127"/>
                <a:ea typeface="나눔고딕" panose="020D0604000000000000" pitchFamily="50" charset="-127"/>
                <a:cs typeface="Calibri" panose="020F0502020204030204" pitchFamily="34" charset="0"/>
              </a:endParaRPr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629402E2-048B-7376-B33C-7CA51B9B652B}"/>
              </a:ext>
            </a:extLst>
          </p:cNvPr>
          <p:cNvSpPr txBox="1"/>
          <p:nvPr/>
        </p:nvSpPr>
        <p:spPr>
          <a:xfrm>
            <a:off x="3150975" y="4663586"/>
            <a:ext cx="5660829" cy="646331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평생 이용권</a:t>
            </a:r>
            <a:b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</a:b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스페인의 </a:t>
            </a:r>
            <a:r>
              <a:rPr lang="ko-KR" altLang="en-US" dirty="0" err="1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무르시아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E1A26FF-1ACF-E081-E247-646040667D58}"/>
              </a:ext>
            </a:extLst>
          </p:cNvPr>
          <p:cNvSpPr txBox="1"/>
          <p:nvPr/>
        </p:nvSpPr>
        <p:spPr>
          <a:xfrm>
            <a:off x="4094922" y="3479092"/>
            <a:ext cx="2753139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평생</a:t>
            </a:r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일생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4761694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620001" y="311228"/>
            <a:ext cx="8398642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Murcia is a big city in the south of Spain with a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population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of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almost half a million people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Like many other big cities, Murcia often suffered from traffic congestion during rush hours.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3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p.70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B28FEEB0-003E-EF2A-FB60-6998AC4A0A20}"/>
              </a:ext>
            </a:extLst>
          </p:cNvPr>
          <p:cNvSpPr txBox="1"/>
          <p:nvPr/>
        </p:nvSpPr>
        <p:spPr>
          <a:xfrm>
            <a:off x="1524000" y="1877125"/>
            <a:ext cx="800762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 err="1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무르시아는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 스페인 남부의 대도시로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46F0E3D-0393-3D53-47DA-CB479DFDF75F}"/>
              </a:ext>
            </a:extLst>
          </p:cNvPr>
          <p:cNvSpPr txBox="1"/>
          <p:nvPr/>
        </p:nvSpPr>
        <p:spPr>
          <a:xfrm>
            <a:off x="1524000" y="3233985"/>
            <a:ext cx="800762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인구가 거의 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50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만 명이나 된다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48BE6E6-E89F-6CBD-F3CC-D9E6C27A0838}"/>
              </a:ext>
            </a:extLst>
          </p:cNvPr>
          <p:cNvSpPr txBox="1"/>
          <p:nvPr/>
        </p:nvSpPr>
        <p:spPr>
          <a:xfrm>
            <a:off x="1523999" y="4609563"/>
            <a:ext cx="9349409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다른 많은 대도시와 마찬가지로 </a:t>
            </a:r>
            <a:r>
              <a:rPr lang="ko-KR" altLang="en-US" dirty="0" err="1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무르시아는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5FDC6B9-9CD6-2051-335E-28C38C7EC15C}"/>
              </a:ext>
            </a:extLst>
          </p:cNvPr>
          <p:cNvSpPr txBox="1"/>
          <p:nvPr/>
        </p:nvSpPr>
        <p:spPr>
          <a:xfrm>
            <a:off x="1523999" y="6010979"/>
            <a:ext cx="9349409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혼잡 시간 동안 교통 체증을 겪었다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3247CD4-4FC5-9236-A8E7-497753BE5C6D}"/>
              </a:ext>
            </a:extLst>
          </p:cNvPr>
          <p:cNvSpPr txBox="1"/>
          <p:nvPr/>
        </p:nvSpPr>
        <p:spPr>
          <a:xfrm>
            <a:off x="4015409" y="2874841"/>
            <a:ext cx="4840356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약 </a:t>
            </a:r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50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만 명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1A8A4C4-CD67-5E01-2D33-1C05ADDC39AD}"/>
              </a:ext>
            </a:extLst>
          </p:cNvPr>
          <p:cNvSpPr txBox="1"/>
          <p:nvPr/>
        </p:nvSpPr>
        <p:spPr>
          <a:xfrm>
            <a:off x="1595438" y="2874841"/>
            <a:ext cx="1913075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인구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4" name="직선 연결선[R] 16">
            <a:extLst>
              <a:ext uri="{FF2B5EF4-FFF2-40B4-BE49-F238E27FC236}">
                <a16:creationId xmlns:a16="http://schemas.microsoft.com/office/drawing/2014/main" id="{93D5DBB6-C2E4-BBC8-BAB6-63995C1B1E67}"/>
              </a:ext>
            </a:extLst>
          </p:cNvPr>
          <p:cNvCxnSpPr>
            <a:cxnSpLocks/>
          </p:cNvCxnSpPr>
          <p:nvPr/>
        </p:nvCxnSpPr>
        <p:spPr>
          <a:xfrm>
            <a:off x="8577470" y="1516458"/>
            <a:ext cx="1043608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직선 연결선[R] 16">
            <a:extLst>
              <a:ext uri="{FF2B5EF4-FFF2-40B4-BE49-F238E27FC236}">
                <a16:creationId xmlns:a16="http://schemas.microsoft.com/office/drawing/2014/main" id="{5BE47688-CC2E-C995-31E8-D0DC612E6751}"/>
              </a:ext>
            </a:extLst>
          </p:cNvPr>
          <p:cNvCxnSpPr>
            <a:cxnSpLocks/>
          </p:cNvCxnSpPr>
          <p:nvPr/>
        </p:nvCxnSpPr>
        <p:spPr>
          <a:xfrm>
            <a:off x="1595438" y="2873926"/>
            <a:ext cx="7260327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37" name="그룹 36">
            <a:extLst>
              <a:ext uri="{FF2B5EF4-FFF2-40B4-BE49-F238E27FC236}">
                <a16:creationId xmlns:a16="http://schemas.microsoft.com/office/drawing/2014/main" id="{474872C8-9600-8AB9-8C77-ED2FC81A351A}"/>
              </a:ext>
            </a:extLst>
          </p:cNvPr>
          <p:cNvGrpSpPr/>
          <p:nvPr/>
        </p:nvGrpSpPr>
        <p:grpSpPr>
          <a:xfrm flipV="1">
            <a:off x="4089951" y="1518204"/>
            <a:ext cx="5083865" cy="250961"/>
            <a:chOff x="6089650" y="967950"/>
            <a:chExt cx="276903" cy="225014"/>
          </a:xfrm>
        </p:grpSpPr>
        <p:cxnSp>
          <p:nvCxnSpPr>
            <p:cNvPr id="38" name="직선 연결선[R] 9">
              <a:extLst>
                <a:ext uri="{FF2B5EF4-FFF2-40B4-BE49-F238E27FC236}">
                  <a16:creationId xmlns:a16="http://schemas.microsoft.com/office/drawing/2014/main" id="{266FCBB9-C2CB-2E19-6D49-75F504E69B99}"/>
                </a:ext>
              </a:extLst>
            </p:cNvPr>
            <p:cNvCxnSpPr>
              <a:cxnSpLocks/>
            </p:cNvCxnSpPr>
            <p:nvPr/>
          </p:nvCxnSpPr>
          <p:spPr>
            <a:xfrm>
              <a:off x="6089650" y="967950"/>
              <a:ext cx="0" cy="206277"/>
            </a:xfrm>
            <a:prstGeom prst="line">
              <a:avLst/>
            </a:prstGeom>
            <a:ln w="25400">
              <a:solidFill>
                <a:srgbClr val="00B050"/>
              </a:solidFill>
              <a:headEnd type="none" w="med" len="med"/>
              <a:tailEnd type="arrow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직선 연결선[R] 15">
              <a:extLst>
                <a:ext uri="{FF2B5EF4-FFF2-40B4-BE49-F238E27FC236}">
                  <a16:creationId xmlns:a16="http://schemas.microsoft.com/office/drawing/2014/main" id="{B8D7FDF9-B204-08A9-D5A3-2DE2CD2EAC8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089674" y="973450"/>
              <a:ext cx="276879" cy="0"/>
            </a:xfrm>
            <a:prstGeom prst="line">
              <a:avLst/>
            </a:prstGeom>
            <a:ln w="25400"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직선 연결선[R] 19">
              <a:extLst>
                <a:ext uri="{FF2B5EF4-FFF2-40B4-BE49-F238E27FC236}">
                  <a16:creationId xmlns:a16="http://schemas.microsoft.com/office/drawing/2014/main" id="{715B2941-AD4C-2F9E-146D-2576F19ED5C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366553" y="981374"/>
              <a:ext cx="0" cy="211590"/>
            </a:xfrm>
            <a:prstGeom prst="line">
              <a:avLst/>
            </a:prstGeom>
            <a:ln w="25400" cap="sq">
              <a:solidFill>
                <a:srgbClr val="00B050"/>
              </a:solidFill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41" name="직선 연결선[R] 16">
            <a:extLst>
              <a:ext uri="{FF2B5EF4-FFF2-40B4-BE49-F238E27FC236}">
                <a16:creationId xmlns:a16="http://schemas.microsoft.com/office/drawing/2014/main" id="{02BA2652-7857-5741-85A8-1A6277090E15}"/>
              </a:ext>
            </a:extLst>
          </p:cNvPr>
          <p:cNvCxnSpPr>
            <a:cxnSpLocks/>
          </p:cNvCxnSpPr>
          <p:nvPr/>
        </p:nvCxnSpPr>
        <p:spPr>
          <a:xfrm>
            <a:off x="3289852" y="1516458"/>
            <a:ext cx="1600200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4" name="TextBox 43">
            <a:extLst>
              <a:ext uri="{FF2B5EF4-FFF2-40B4-BE49-F238E27FC236}">
                <a16:creationId xmlns:a16="http://schemas.microsoft.com/office/drawing/2014/main" id="{54D47D7F-459E-8972-0B45-3C7E9F4CD8EA}"/>
              </a:ext>
            </a:extLst>
          </p:cNvPr>
          <p:cNvSpPr txBox="1"/>
          <p:nvPr/>
        </p:nvSpPr>
        <p:spPr>
          <a:xfrm>
            <a:off x="6299476" y="1537904"/>
            <a:ext cx="664815" cy="338554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수식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C991F4B0-8FAB-BAF7-EB7D-C06E5EEF47D6}"/>
              </a:ext>
            </a:extLst>
          </p:cNvPr>
          <p:cNvSpPr txBox="1"/>
          <p:nvPr/>
        </p:nvSpPr>
        <p:spPr>
          <a:xfrm>
            <a:off x="1173466" y="4272169"/>
            <a:ext cx="1562459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~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처럼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전치사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47" name="직선 연결선[R] 16">
            <a:extLst>
              <a:ext uri="{FF2B5EF4-FFF2-40B4-BE49-F238E27FC236}">
                <a16:creationId xmlns:a16="http://schemas.microsoft.com/office/drawing/2014/main" id="{699F2D68-4DED-F87C-A8B9-3B62E93E0180}"/>
              </a:ext>
            </a:extLst>
          </p:cNvPr>
          <p:cNvCxnSpPr>
            <a:cxnSpLocks/>
          </p:cNvCxnSpPr>
          <p:nvPr/>
        </p:nvCxnSpPr>
        <p:spPr>
          <a:xfrm>
            <a:off x="1595438" y="4232413"/>
            <a:ext cx="710440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786374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620001" y="311228"/>
            <a:ext cx="8125360" cy="393062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Parking within the city was especially difficult, so drivers often had to search for a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spot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for a long time when they were in a hurry.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3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p.70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B28FEEB0-003E-EF2A-FB60-6998AC4A0A20}"/>
              </a:ext>
            </a:extLst>
          </p:cNvPr>
          <p:cNvSpPr txBox="1"/>
          <p:nvPr/>
        </p:nvSpPr>
        <p:spPr>
          <a:xfrm>
            <a:off x="1524000" y="1877125"/>
            <a:ext cx="800762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시내 주차는 특히 어려워서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46F0E3D-0393-3D53-47DA-CB479DFDF75F}"/>
              </a:ext>
            </a:extLst>
          </p:cNvPr>
          <p:cNvSpPr txBox="1"/>
          <p:nvPr/>
        </p:nvSpPr>
        <p:spPr>
          <a:xfrm>
            <a:off x="1524000" y="3233985"/>
            <a:ext cx="800762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운전자들은 바쁠 때 종종 오랜 시간 동안 주차 공간을 찾아야 했다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A63F787-86D1-5D6B-61D2-4D6D80945789}"/>
              </a:ext>
            </a:extLst>
          </p:cNvPr>
          <p:cNvSpPr txBox="1"/>
          <p:nvPr/>
        </p:nvSpPr>
        <p:spPr>
          <a:xfrm>
            <a:off x="7404697" y="2833549"/>
            <a:ext cx="1560443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특정 장소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FD1F96C-543A-1317-FF57-E813D8C94138}"/>
              </a:ext>
            </a:extLst>
          </p:cNvPr>
          <p:cNvSpPr txBox="1"/>
          <p:nvPr/>
        </p:nvSpPr>
        <p:spPr>
          <a:xfrm>
            <a:off x="1590186" y="1557661"/>
            <a:ext cx="1331918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동명사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주어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9" name="직선 연결선[R] 16">
            <a:extLst>
              <a:ext uri="{FF2B5EF4-FFF2-40B4-BE49-F238E27FC236}">
                <a16:creationId xmlns:a16="http://schemas.microsoft.com/office/drawing/2014/main" id="{DDEA8E70-B89B-0FAA-2408-007CC3AC2115}"/>
              </a:ext>
            </a:extLst>
          </p:cNvPr>
          <p:cNvCxnSpPr>
            <a:cxnSpLocks/>
          </p:cNvCxnSpPr>
          <p:nvPr/>
        </p:nvCxnSpPr>
        <p:spPr>
          <a:xfrm>
            <a:off x="1590186" y="1516458"/>
            <a:ext cx="1331918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타원 10">
            <a:extLst>
              <a:ext uri="{FF2B5EF4-FFF2-40B4-BE49-F238E27FC236}">
                <a16:creationId xmlns:a16="http://schemas.microsoft.com/office/drawing/2014/main" id="{6B66EB43-7A92-8755-F3DA-E85EE816BF4E}"/>
              </a:ext>
            </a:extLst>
          </p:cNvPr>
          <p:cNvSpPr/>
          <p:nvPr/>
        </p:nvSpPr>
        <p:spPr>
          <a:xfrm>
            <a:off x="1586301" y="2381671"/>
            <a:ext cx="432000" cy="432000"/>
          </a:xfrm>
          <a:prstGeom prst="ellips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71FF9B1-966D-24C8-BE8E-B5B987233762}"/>
              </a:ext>
            </a:extLst>
          </p:cNvPr>
          <p:cNvSpPr txBox="1"/>
          <p:nvPr/>
        </p:nvSpPr>
        <p:spPr>
          <a:xfrm>
            <a:off x="1143652" y="2833549"/>
            <a:ext cx="1341131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접속사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결과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3" name="타원 12">
            <a:extLst>
              <a:ext uri="{FF2B5EF4-FFF2-40B4-BE49-F238E27FC236}">
                <a16:creationId xmlns:a16="http://schemas.microsoft.com/office/drawing/2014/main" id="{76AD94AF-D344-9A88-D81D-81DED09DC118}"/>
              </a:ext>
            </a:extLst>
          </p:cNvPr>
          <p:cNvSpPr/>
          <p:nvPr/>
        </p:nvSpPr>
        <p:spPr>
          <a:xfrm>
            <a:off x="3311200" y="3704689"/>
            <a:ext cx="1042139" cy="501410"/>
          </a:xfrm>
          <a:prstGeom prst="ellips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7293518-2354-E1D8-AABE-E4EFF319BE5C}"/>
              </a:ext>
            </a:extLst>
          </p:cNvPr>
          <p:cNvSpPr txBox="1"/>
          <p:nvPr/>
        </p:nvSpPr>
        <p:spPr>
          <a:xfrm>
            <a:off x="2756913" y="4241856"/>
            <a:ext cx="2150711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접속사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때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조건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2656045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620001" y="311228"/>
            <a:ext cx="8125360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So, people waste a lot of time in traffic, </a:t>
            </a:r>
            <a:b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</a:b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and parking can be an almost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impossible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task for drivers.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Also, the slow-moving cars cause air pollution.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3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p.65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B28FEEB0-003E-EF2A-FB60-6998AC4A0A20}"/>
              </a:ext>
            </a:extLst>
          </p:cNvPr>
          <p:cNvSpPr txBox="1"/>
          <p:nvPr/>
        </p:nvSpPr>
        <p:spPr>
          <a:xfrm>
            <a:off x="1524000" y="1877125"/>
            <a:ext cx="800762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그래서 사람들은 교통 흐름 속에서 많은 시간을 낭비하며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,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46F0E3D-0393-3D53-47DA-CB479DFDF75F}"/>
              </a:ext>
            </a:extLst>
          </p:cNvPr>
          <p:cNvSpPr txBox="1"/>
          <p:nvPr/>
        </p:nvSpPr>
        <p:spPr>
          <a:xfrm>
            <a:off x="1524000" y="3233984"/>
            <a:ext cx="8653670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주차는 운전자에게 거의 불가능한 작업이 될 수 있다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778315C-DFF8-DC41-E965-82D68DAC2354}"/>
              </a:ext>
            </a:extLst>
          </p:cNvPr>
          <p:cNvSpPr txBox="1"/>
          <p:nvPr/>
        </p:nvSpPr>
        <p:spPr>
          <a:xfrm>
            <a:off x="1531259" y="1552422"/>
            <a:ext cx="1530629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= Therefore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2" name="직선 연결선[R] 16">
            <a:extLst>
              <a:ext uri="{FF2B5EF4-FFF2-40B4-BE49-F238E27FC236}">
                <a16:creationId xmlns:a16="http://schemas.microsoft.com/office/drawing/2014/main" id="{D9B20A86-974F-D7C2-618A-7D11E304B080}"/>
              </a:ext>
            </a:extLst>
          </p:cNvPr>
          <p:cNvCxnSpPr>
            <a:cxnSpLocks/>
          </p:cNvCxnSpPr>
          <p:nvPr/>
        </p:nvCxnSpPr>
        <p:spPr>
          <a:xfrm>
            <a:off x="1610062" y="1511219"/>
            <a:ext cx="536790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직선 연결선[R] 16">
            <a:extLst>
              <a:ext uri="{FF2B5EF4-FFF2-40B4-BE49-F238E27FC236}">
                <a16:creationId xmlns:a16="http://schemas.microsoft.com/office/drawing/2014/main" id="{13379C9B-CB80-7496-D489-A51D93E1D37E}"/>
              </a:ext>
            </a:extLst>
          </p:cNvPr>
          <p:cNvCxnSpPr>
            <a:cxnSpLocks/>
          </p:cNvCxnSpPr>
          <p:nvPr/>
        </p:nvCxnSpPr>
        <p:spPr>
          <a:xfrm>
            <a:off x="3279913" y="5656667"/>
            <a:ext cx="2146948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직선 연결선[R] 16">
            <a:extLst>
              <a:ext uri="{FF2B5EF4-FFF2-40B4-BE49-F238E27FC236}">
                <a16:creationId xmlns:a16="http://schemas.microsoft.com/office/drawing/2014/main" id="{27F5F426-262C-97A1-5A7C-BDB56F4A2236}"/>
              </a:ext>
            </a:extLst>
          </p:cNvPr>
          <p:cNvCxnSpPr>
            <a:cxnSpLocks/>
          </p:cNvCxnSpPr>
          <p:nvPr/>
        </p:nvCxnSpPr>
        <p:spPr>
          <a:xfrm>
            <a:off x="5524708" y="5656667"/>
            <a:ext cx="786640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8" name="그룹 17">
            <a:extLst>
              <a:ext uri="{FF2B5EF4-FFF2-40B4-BE49-F238E27FC236}">
                <a16:creationId xmlns:a16="http://schemas.microsoft.com/office/drawing/2014/main" id="{425CD443-EC0A-0D8F-3056-B31C78A71FFE}"/>
              </a:ext>
            </a:extLst>
          </p:cNvPr>
          <p:cNvGrpSpPr/>
          <p:nvPr/>
        </p:nvGrpSpPr>
        <p:grpSpPr>
          <a:xfrm flipV="1">
            <a:off x="4333462" y="5638799"/>
            <a:ext cx="1600200" cy="285823"/>
            <a:chOff x="6089650" y="967950"/>
            <a:chExt cx="276903" cy="225014"/>
          </a:xfrm>
        </p:grpSpPr>
        <p:cxnSp>
          <p:nvCxnSpPr>
            <p:cNvPr id="19" name="직선 연결선[R] 9">
              <a:extLst>
                <a:ext uri="{FF2B5EF4-FFF2-40B4-BE49-F238E27FC236}">
                  <a16:creationId xmlns:a16="http://schemas.microsoft.com/office/drawing/2014/main" id="{5C3D3C08-59AE-D2E7-6EE2-29793495B3F5}"/>
                </a:ext>
              </a:extLst>
            </p:cNvPr>
            <p:cNvCxnSpPr>
              <a:cxnSpLocks/>
            </p:cNvCxnSpPr>
            <p:nvPr/>
          </p:nvCxnSpPr>
          <p:spPr>
            <a:xfrm>
              <a:off x="6089650" y="967950"/>
              <a:ext cx="0" cy="206277"/>
            </a:xfrm>
            <a:prstGeom prst="line">
              <a:avLst/>
            </a:prstGeom>
            <a:ln w="25400"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직선 연결선[R] 15">
              <a:extLst>
                <a:ext uri="{FF2B5EF4-FFF2-40B4-BE49-F238E27FC236}">
                  <a16:creationId xmlns:a16="http://schemas.microsoft.com/office/drawing/2014/main" id="{A06F60E8-D809-EBD1-91E9-40466A7DE0F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089674" y="973450"/>
              <a:ext cx="276879" cy="0"/>
            </a:xfrm>
            <a:prstGeom prst="line">
              <a:avLst/>
            </a:prstGeom>
            <a:ln w="25400"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직선 연결선[R] 19">
              <a:extLst>
                <a:ext uri="{FF2B5EF4-FFF2-40B4-BE49-F238E27FC236}">
                  <a16:creationId xmlns:a16="http://schemas.microsoft.com/office/drawing/2014/main" id="{8AA9D7CB-278F-D1B1-AF18-37221DA4263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366553" y="981374"/>
              <a:ext cx="0" cy="211590"/>
            </a:xfrm>
            <a:prstGeom prst="line">
              <a:avLst/>
            </a:prstGeom>
            <a:ln w="25400" cap="sq">
              <a:solidFill>
                <a:srgbClr val="00B050"/>
              </a:solidFill>
              <a:miter lim="800000"/>
              <a:headEnd type="arrow" w="lg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1A53B095-153B-00BA-9C28-8123CEB78148}"/>
              </a:ext>
            </a:extLst>
          </p:cNvPr>
          <p:cNvSpPr txBox="1"/>
          <p:nvPr/>
        </p:nvSpPr>
        <p:spPr>
          <a:xfrm>
            <a:off x="1524000" y="6012418"/>
            <a:ext cx="8653670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또한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느리게 움직이는 차량은 대기오염을 일으킨다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FBBC5AA3-BA7B-2BE6-FFEA-B30052132BD7}"/>
              </a:ext>
            </a:extLst>
          </p:cNvPr>
          <p:cNvSpPr txBox="1"/>
          <p:nvPr/>
        </p:nvSpPr>
        <p:spPr>
          <a:xfrm>
            <a:off x="2187245" y="2936185"/>
            <a:ext cx="1688392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동명사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주어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26" name="직선 연결선[R] 16">
            <a:extLst>
              <a:ext uri="{FF2B5EF4-FFF2-40B4-BE49-F238E27FC236}">
                <a16:creationId xmlns:a16="http://schemas.microsoft.com/office/drawing/2014/main" id="{FE83F863-4675-3874-D9E1-B9CFDC602D83}"/>
              </a:ext>
            </a:extLst>
          </p:cNvPr>
          <p:cNvCxnSpPr>
            <a:cxnSpLocks/>
          </p:cNvCxnSpPr>
          <p:nvPr/>
        </p:nvCxnSpPr>
        <p:spPr>
          <a:xfrm>
            <a:off x="2345560" y="2894982"/>
            <a:ext cx="1361736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9" name="TextBox 28">
            <a:extLst>
              <a:ext uri="{FF2B5EF4-FFF2-40B4-BE49-F238E27FC236}">
                <a16:creationId xmlns:a16="http://schemas.microsoft.com/office/drawing/2014/main" id="{E13C2A5B-C77F-DE8E-C573-F5F318196A82}"/>
              </a:ext>
            </a:extLst>
          </p:cNvPr>
          <p:cNvSpPr txBox="1"/>
          <p:nvPr/>
        </p:nvSpPr>
        <p:spPr>
          <a:xfrm>
            <a:off x="6818242" y="2936185"/>
            <a:ext cx="1848679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불가능한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73657690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620001" y="311228"/>
            <a:ext cx="8125360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To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ease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traffic congestion,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the city started its new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tram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system in 2011.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City officials 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wondered, “Will people use greener trams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instead of 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driving cars?”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3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p.70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B28FEEB0-003E-EF2A-FB60-6998AC4A0A20}"/>
              </a:ext>
            </a:extLst>
          </p:cNvPr>
          <p:cNvSpPr txBox="1"/>
          <p:nvPr/>
        </p:nvSpPr>
        <p:spPr>
          <a:xfrm>
            <a:off x="1524000" y="1877125"/>
            <a:ext cx="800762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교통 체증을 완화하기 위해 이 도시는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46F0E3D-0393-3D53-47DA-CB479DFDF75F}"/>
              </a:ext>
            </a:extLst>
          </p:cNvPr>
          <p:cNvSpPr txBox="1"/>
          <p:nvPr/>
        </p:nvSpPr>
        <p:spPr>
          <a:xfrm>
            <a:off x="1524000" y="3233985"/>
            <a:ext cx="800762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2011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년에 새로운 전차 시스템을 시작했다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0245131-50B1-0000-86FC-B3A5F833046B}"/>
              </a:ext>
            </a:extLst>
          </p:cNvPr>
          <p:cNvSpPr txBox="1"/>
          <p:nvPr/>
        </p:nvSpPr>
        <p:spPr>
          <a:xfrm>
            <a:off x="1523999" y="4609563"/>
            <a:ext cx="9349409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시 공무원들은 “사람들이 차를 모는 대신에 더 친환경적인 전차를 이용할까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?”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라는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E4CD4A8-B981-4366-E089-E20F094D5A11}"/>
              </a:ext>
            </a:extLst>
          </p:cNvPr>
          <p:cNvSpPr txBox="1"/>
          <p:nvPr/>
        </p:nvSpPr>
        <p:spPr>
          <a:xfrm>
            <a:off x="1523999" y="6010979"/>
            <a:ext cx="9349409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의문을 가졌다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4DCD061-DCE0-6230-9EF4-5D8D4E4B3785}"/>
              </a:ext>
            </a:extLst>
          </p:cNvPr>
          <p:cNvSpPr txBox="1"/>
          <p:nvPr/>
        </p:nvSpPr>
        <p:spPr>
          <a:xfrm>
            <a:off x="1638941" y="4203107"/>
            <a:ext cx="2048476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시 공무원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B55EB24-96C7-3787-8B10-53570EFD4DFD}"/>
              </a:ext>
            </a:extLst>
          </p:cNvPr>
          <p:cNvSpPr txBox="1"/>
          <p:nvPr/>
        </p:nvSpPr>
        <p:spPr>
          <a:xfrm>
            <a:off x="5567029" y="2835085"/>
            <a:ext cx="853150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전차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D5A3328-6920-D9B8-559A-856BEBA4792C}"/>
              </a:ext>
            </a:extLst>
          </p:cNvPr>
          <p:cNvSpPr txBox="1"/>
          <p:nvPr/>
        </p:nvSpPr>
        <p:spPr>
          <a:xfrm>
            <a:off x="4154556" y="5694752"/>
            <a:ext cx="1719469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~ 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대신에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4100786-C0B1-DA42-42F5-BD8965B66291}"/>
              </a:ext>
            </a:extLst>
          </p:cNvPr>
          <p:cNvSpPr txBox="1"/>
          <p:nvPr/>
        </p:nvSpPr>
        <p:spPr>
          <a:xfrm>
            <a:off x="1520613" y="1557661"/>
            <a:ext cx="2435162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sz="1600" dirty="0" err="1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부사적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용법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(~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하기 위해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4" name="직선 연결선[R] 16">
            <a:extLst>
              <a:ext uri="{FF2B5EF4-FFF2-40B4-BE49-F238E27FC236}">
                <a16:creationId xmlns:a16="http://schemas.microsoft.com/office/drawing/2014/main" id="{4B80FF25-B41B-6475-9F54-95532FAD1E26}"/>
              </a:ext>
            </a:extLst>
          </p:cNvPr>
          <p:cNvCxnSpPr>
            <a:cxnSpLocks/>
          </p:cNvCxnSpPr>
          <p:nvPr/>
        </p:nvCxnSpPr>
        <p:spPr>
          <a:xfrm>
            <a:off x="1590186" y="1516458"/>
            <a:ext cx="1331918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7228727F-8F28-0443-ADAB-10B298DF171E}"/>
              </a:ext>
            </a:extLst>
          </p:cNvPr>
          <p:cNvSpPr txBox="1"/>
          <p:nvPr/>
        </p:nvSpPr>
        <p:spPr>
          <a:xfrm>
            <a:off x="2771542" y="581140"/>
            <a:ext cx="1706154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완화시키다</a:t>
            </a:r>
          </a:p>
        </p:txBody>
      </p:sp>
      <p:grpSp>
        <p:nvGrpSpPr>
          <p:cNvPr id="16" name="그룹 15">
            <a:extLst>
              <a:ext uri="{FF2B5EF4-FFF2-40B4-BE49-F238E27FC236}">
                <a16:creationId xmlns:a16="http://schemas.microsoft.com/office/drawing/2014/main" id="{43C97789-E49F-4D8F-A797-5A82CF7226B9}"/>
              </a:ext>
            </a:extLst>
          </p:cNvPr>
          <p:cNvGrpSpPr/>
          <p:nvPr/>
        </p:nvGrpSpPr>
        <p:grpSpPr>
          <a:xfrm>
            <a:off x="2521479" y="739047"/>
            <a:ext cx="250063" cy="248531"/>
            <a:chOff x="3406357" y="743173"/>
            <a:chExt cx="250063" cy="248531"/>
          </a:xfrm>
        </p:grpSpPr>
        <p:cxnSp>
          <p:nvCxnSpPr>
            <p:cNvPr id="17" name="직선 연결선[R] 19">
              <a:extLst>
                <a:ext uri="{FF2B5EF4-FFF2-40B4-BE49-F238E27FC236}">
                  <a16:creationId xmlns:a16="http://schemas.microsoft.com/office/drawing/2014/main" id="{1900D126-E690-1009-109C-F9244B31AFC8}"/>
                </a:ext>
              </a:extLst>
            </p:cNvPr>
            <p:cNvCxnSpPr>
              <a:cxnSpLocks/>
            </p:cNvCxnSpPr>
            <p:nvPr/>
          </p:nvCxnSpPr>
          <p:spPr>
            <a:xfrm>
              <a:off x="3413502" y="746197"/>
              <a:ext cx="0" cy="245507"/>
            </a:xfrm>
            <a:prstGeom prst="line">
              <a:avLst/>
            </a:prstGeom>
            <a:ln w="25400" cap="sq">
              <a:solidFill>
                <a:srgbClr val="EB470C"/>
              </a:solidFill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직선 연결선[R] 19">
              <a:extLst>
                <a:ext uri="{FF2B5EF4-FFF2-40B4-BE49-F238E27FC236}">
                  <a16:creationId xmlns:a16="http://schemas.microsoft.com/office/drawing/2014/main" id="{D4FB64DB-117B-10EA-B225-E0FE577B2371}"/>
                </a:ext>
              </a:extLst>
            </p:cNvPr>
            <p:cNvCxnSpPr>
              <a:cxnSpLocks/>
            </p:cNvCxnSpPr>
            <p:nvPr/>
          </p:nvCxnSpPr>
          <p:spPr>
            <a:xfrm>
              <a:off x="3406357" y="743173"/>
              <a:ext cx="250063" cy="2322"/>
            </a:xfrm>
            <a:prstGeom prst="line">
              <a:avLst/>
            </a:prstGeom>
            <a:ln w="25400" cap="sq">
              <a:solidFill>
                <a:srgbClr val="EB470C"/>
              </a:solidFill>
              <a:miter lim="800000"/>
              <a:headEnd type="none" w="med" len="med"/>
              <a:tailEnd type="arrow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BAC2A163-EAD7-ACB5-43E8-EB9DD8920D18}"/>
              </a:ext>
            </a:extLst>
          </p:cNvPr>
          <p:cNvSpPr txBox="1"/>
          <p:nvPr/>
        </p:nvSpPr>
        <p:spPr>
          <a:xfrm>
            <a:off x="5976656" y="5694752"/>
            <a:ext cx="1179518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동명사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20" name="직선 연결선[R] 16">
            <a:extLst>
              <a:ext uri="{FF2B5EF4-FFF2-40B4-BE49-F238E27FC236}">
                <a16:creationId xmlns:a16="http://schemas.microsoft.com/office/drawing/2014/main" id="{EE999C55-1386-76A2-1C61-BBF166E84E74}"/>
              </a:ext>
            </a:extLst>
          </p:cNvPr>
          <p:cNvCxnSpPr>
            <a:cxnSpLocks/>
          </p:cNvCxnSpPr>
          <p:nvPr/>
        </p:nvCxnSpPr>
        <p:spPr>
          <a:xfrm>
            <a:off x="5976656" y="5607829"/>
            <a:ext cx="1179518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0419314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620001" y="311228"/>
            <a:ext cx="8125359" cy="393062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After careful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consideration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, the city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launched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</a:t>
            </a:r>
            <a:b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</a:b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 campaign called “</a:t>
            </a:r>
            <a:r>
              <a:rPr lang="en-US" altLang="ko-Kore-KR" sz="3600" spc="-100" dirty="0" err="1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Mejor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</a:t>
            </a:r>
            <a:r>
              <a:rPr lang="en-US" altLang="ko-Kore-KR" sz="3600" spc="-100" dirty="0" err="1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en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</a:t>
            </a:r>
            <a:r>
              <a:rPr lang="en-US" altLang="ko-Kore-KR" sz="3600" spc="-100" dirty="0" err="1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Tranvía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” </a:t>
            </a:r>
            <a:b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</a:b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(Better by Tram). 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3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p.70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B28FEEB0-003E-EF2A-FB60-6998AC4A0A20}"/>
              </a:ext>
            </a:extLst>
          </p:cNvPr>
          <p:cNvSpPr txBox="1"/>
          <p:nvPr/>
        </p:nvSpPr>
        <p:spPr>
          <a:xfrm>
            <a:off x="1524000" y="1698223"/>
            <a:ext cx="800762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신중한 고려 끝에 이 도시는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46F0E3D-0393-3D53-47DA-CB479DFDF75F}"/>
              </a:ext>
            </a:extLst>
          </p:cNvPr>
          <p:cNvSpPr txBox="1"/>
          <p:nvPr/>
        </p:nvSpPr>
        <p:spPr>
          <a:xfrm>
            <a:off x="1524000" y="3233985"/>
            <a:ext cx="800762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“</a:t>
            </a:r>
            <a:r>
              <a:rPr lang="en-US" altLang="ko-KR" dirty="0" err="1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Mejor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r>
              <a:rPr lang="en-US" altLang="ko-KR" dirty="0" err="1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en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r>
              <a:rPr lang="en-US" altLang="ko-KR" dirty="0" err="1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TranvÍa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”(</a:t>
            </a:r>
            <a:r>
              <a:rPr lang="ko-KR" altLang="en-US" dirty="0" err="1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트램이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 더 나아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라는 캠페인을 시작했다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18B45B0-D877-3C12-FA39-6F4DF24ACF29}"/>
              </a:ext>
            </a:extLst>
          </p:cNvPr>
          <p:cNvSpPr txBox="1"/>
          <p:nvPr/>
        </p:nvSpPr>
        <p:spPr>
          <a:xfrm>
            <a:off x="3886200" y="1447400"/>
            <a:ext cx="2305878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고려</a:t>
            </a:r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배려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8F8A64F-D0B8-8FA1-96F6-0E0D2EC210F3}"/>
              </a:ext>
            </a:extLst>
          </p:cNvPr>
          <p:cNvSpPr txBox="1"/>
          <p:nvPr/>
        </p:nvSpPr>
        <p:spPr>
          <a:xfrm>
            <a:off x="7454349" y="1447624"/>
            <a:ext cx="2305878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시작하다</a:t>
            </a:r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출시하다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9" name="그룹 8">
            <a:extLst>
              <a:ext uri="{FF2B5EF4-FFF2-40B4-BE49-F238E27FC236}">
                <a16:creationId xmlns:a16="http://schemas.microsoft.com/office/drawing/2014/main" id="{73AB1F85-301F-FC72-E278-429E0FF91567}"/>
              </a:ext>
            </a:extLst>
          </p:cNvPr>
          <p:cNvGrpSpPr/>
          <p:nvPr/>
        </p:nvGrpSpPr>
        <p:grpSpPr>
          <a:xfrm>
            <a:off x="2877991" y="1960694"/>
            <a:ext cx="1601206" cy="561712"/>
            <a:chOff x="3362577" y="1921083"/>
            <a:chExt cx="1601206" cy="561712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41CB1A0B-B278-86E9-85BB-C2AD5DC18363}"/>
                </a:ext>
              </a:extLst>
            </p:cNvPr>
            <p:cNvSpPr txBox="1"/>
            <p:nvPr/>
          </p:nvSpPr>
          <p:spPr>
            <a:xfrm>
              <a:off x="3362577" y="1921083"/>
              <a:ext cx="1601206" cy="369332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 fontAlgn="auto"/>
              <a:r>
                <a:rPr lang="en-US" altLang="ko-KR" dirty="0">
                  <a:solidFill>
                    <a:srgbClr val="00B050"/>
                  </a:solidFill>
                  <a:effectLst/>
                  <a:latin typeface="Calibri" panose="020F0502020204030204" pitchFamily="34" charset="0"/>
                  <a:ea typeface="Noto Sans KR" panose="020B0500000000000000" pitchFamily="34" charset="-128"/>
                  <a:cs typeface="Calibri" panose="020F0502020204030204" pitchFamily="34" charset="0"/>
                </a:rPr>
                <a:t>(that was)</a:t>
              </a:r>
              <a:endParaRPr lang="ko-Kore-KR" altLang="en-US" dirty="0">
                <a:solidFill>
                  <a:srgbClr val="00B050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endParaRPr>
            </a:p>
          </p:txBody>
        </p:sp>
        <p:grpSp>
          <p:nvGrpSpPr>
            <p:cNvPr id="11" name="그룹 10">
              <a:extLst>
                <a:ext uri="{FF2B5EF4-FFF2-40B4-BE49-F238E27FC236}">
                  <a16:creationId xmlns:a16="http://schemas.microsoft.com/office/drawing/2014/main" id="{EA786681-5A28-4E47-00CC-06D320EBE42E}"/>
                </a:ext>
              </a:extLst>
            </p:cNvPr>
            <p:cNvGrpSpPr/>
            <p:nvPr/>
          </p:nvGrpSpPr>
          <p:grpSpPr>
            <a:xfrm rot="10800000">
              <a:off x="3951382" y="2270539"/>
              <a:ext cx="408267" cy="212256"/>
              <a:chOff x="9960619" y="3011228"/>
              <a:chExt cx="408267" cy="212256"/>
            </a:xfrm>
          </p:grpSpPr>
          <p:cxnSp>
            <p:nvCxnSpPr>
              <p:cNvPr id="12" name="직선 연결선[R] 50">
                <a:extLst>
                  <a:ext uri="{FF2B5EF4-FFF2-40B4-BE49-F238E27FC236}">
                    <a16:creationId xmlns:a16="http://schemas.microsoft.com/office/drawing/2014/main" id="{BD406B48-8D6A-2AC9-99A6-9DD59EBD035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9960619" y="3011228"/>
                <a:ext cx="212256" cy="211798"/>
              </a:xfrm>
              <a:prstGeom prst="line">
                <a:avLst/>
              </a:prstGeom>
              <a:ln w="25400"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직선 연결선[R] 55">
                <a:extLst>
                  <a:ext uri="{FF2B5EF4-FFF2-40B4-BE49-F238E27FC236}">
                    <a16:creationId xmlns:a16="http://schemas.microsoft.com/office/drawing/2014/main" id="{FE62DACB-D558-FBB7-50D7-755E07579B65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10156859" y="3011457"/>
                <a:ext cx="212256" cy="211798"/>
              </a:xfrm>
              <a:prstGeom prst="line">
                <a:avLst/>
              </a:prstGeom>
              <a:ln w="25400"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cxnSp>
        <p:nvCxnSpPr>
          <p:cNvPr id="14" name="직선 연결선[R] 16">
            <a:extLst>
              <a:ext uri="{FF2B5EF4-FFF2-40B4-BE49-F238E27FC236}">
                <a16:creationId xmlns:a16="http://schemas.microsoft.com/office/drawing/2014/main" id="{F3BF9F9E-89BD-9A4E-5E2B-74650C4DF0E5}"/>
              </a:ext>
            </a:extLst>
          </p:cNvPr>
          <p:cNvCxnSpPr>
            <a:cxnSpLocks/>
          </p:cNvCxnSpPr>
          <p:nvPr/>
        </p:nvCxnSpPr>
        <p:spPr>
          <a:xfrm>
            <a:off x="3756991" y="2857656"/>
            <a:ext cx="4145231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5" name="그룹 14">
            <a:extLst>
              <a:ext uri="{FF2B5EF4-FFF2-40B4-BE49-F238E27FC236}">
                <a16:creationId xmlns:a16="http://schemas.microsoft.com/office/drawing/2014/main" id="{06611E6C-F78C-F752-4714-E8F9C623F23E}"/>
              </a:ext>
            </a:extLst>
          </p:cNvPr>
          <p:cNvGrpSpPr/>
          <p:nvPr/>
        </p:nvGrpSpPr>
        <p:grpSpPr>
          <a:xfrm flipV="1">
            <a:off x="2818358" y="2859401"/>
            <a:ext cx="3085486" cy="261485"/>
            <a:chOff x="6089650" y="967950"/>
            <a:chExt cx="276903" cy="225014"/>
          </a:xfrm>
        </p:grpSpPr>
        <p:cxnSp>
          <p:nvCxnSpPr>
            <p:cNvPr id="16" name="직선 연결선[R] 9">
              <a:extLst>
                <a:ext uri="{FF2B5EF4-FFF2-40B4-BE49-F238E27FC236}">
                  <a16:creationId xmlns:a16="http://schemas.microsoft.com/office/drawing/2014/main" id="{8EDCC715-1985-CC13-C2C1-7F2B9C7BAFC6}"/>
                </a:ext>
              </a:extLst>
            </p:cNvPr>
            <p:cNvCxnSpPr>
              <a:cxnSpLocks/>
            </p:cNvCxnSpPr>
            <p:nvPr/>
          </p:nvCxnSpPr>
          <p:spPr>
            <a:xfrm>
              <a:off x="6089650" y="967950"/>
              <a:ext cx="0" cy="206277"/>
            </a:xfrm>
            <a:prstGeom prst="line">
              <a:avLst/>
            </a:prstGeom>
            <a:ln w="25400">
              <a:solidFill>
                <a:srgbClr val="00B050"/>
              </a:solidFill>
              <a:headEnd type="none" w="med" len="med"/>
              <a:tailEnd type="arrow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직선 연결선[R] 15">
              <a:extLst>
                <a:ext uri="{FF2B5EF4-FFF2-40B4-BE49-F238E27FC236}">
                  <a16:creationId xmlns:a16="http://schemas.microsoft.com/office/drawing/2014/main" id="{05006734-0074-958C-2BCB-2F7D8291007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089674" y="973450"/>
              <a:ext cx="276879" cy="0"/>
            </a:xfrm>
            <a:prstGeom prst="line">
              <a:avLst/>
            </a:prstGeom>
            <a:ln w="25400"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직선 연결선[R] 19">
              <a:extLst>
                <a:ext uri="{FF2B5EF4-FFF2-40B4-BE49-F238E27FC236}">
                  <a16:creationId xmlns:a16="http://schemas.microsoft.com/office/drawing/2014/main" id="{23D757EF-5913-383C-1A70-898505D30AC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366553" y="981374"/>
              <a:ext cx="0" cy="211590"/>
            </a:xfrm>
            <a:prstGeom prst="line">
              <a:avLst/>
            </a:prstGeom>
            <a:ln w="25400" cap="sq">
              <a:solidFill>
                <a:srgbClr val="00B050"/>
              </a:solidFill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9" name="직선 연결선[R] 16">
            <a:extLst>
              <a:ext uri="{FF2B5EF4-FFF2-40B4-BE49-F238E27FC236}">
                <a16:creationId xmlns:a16="http://schemas.microsoft.com/office/drawing/2014/main" id="{2FB2EC27-718E-19CA-9002-86C4B083EEB8}"/>
              </a:ext>
            </a:extLst>
          </p:cNvPr>
          <p:cNvCxnSpPr>
            <a:cxnSpLocks/>
          </p:cNvCxnSpPr>
          <p:nvPr/>
        </p:nvCxnSpPr>
        <p:spPr>
          <a:xfrm>
            <a:off x="2018258" y="2857656"/>
            <a:ext cx="1600200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3571477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620001" y="311228"/>
            <a:ext cx="8125359" cy="393062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When people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turned in 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their cars to the city, they would get a free lifetime pass on the tram system.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3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p.70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B28FEEB0-003E-EF2A-FB60-6998AC4A0A20}"/>
              </a:ext>
            </a:extLst>
          </p:cNvPr>
          <p:cNvSpPr txBox="1"/>
          <p:nvPr/>
        </p:nvSpPr>
        <p:spPr>
          <a:xfrm>
            <a:off x="1524000" y="1877125"/>
            <a:ext cx="800762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사람들은 자신의 차를 시에 반납하면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46F0E3D-0393-3D53-47DA-CB479DFDF75F}"/>
              </a:ext>
            </a:extLst>
          </p:cNvPr>
          <p:cNvSpPr txBox="1"/>
          <p:nvPr/>
        </p:nvSpPr>
        <p:spPr>
          <a:xfrm>
            <a:off x="1524000" y="3233985"/>
            <a:ext cx="800762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평생 전차 무료 이용권을 받게 되어 있었다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7DD1E7D-505D-B625-56F7-765A0D8A2B08}"/>
              </a:ext>
            </a:extLst>
          </p:cNvPr>
          <p:cNvSpPr txBox="1"/>
          <p:nvPr/>
        </p:nvSpPr>
        <p:spPr>
          <a:xfrm>
            <a:off x="4094921" y="1447400"/>
            <a:ext cx="1580321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반납하다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F4A11E9-9D57-57D6-5BB9-C600E998D6F5}"/>
              </a:ext>
            </a:extLst>
          </p:cNvPr>
          <p:cNvSpPr txBox="1"/>
          <p:nvPr/>
        </p:nvSpPr>
        <p:spPr>
          <a:xfrm>
            <a:off x="1385186" y="1508916"/>
            <a:ext cx="153567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접속사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조건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9" name="직선 연결선[R] 16">
            <a:extLst>
              <a:ext uri="{FF2B5EF4-FFF2-40B4-BE49-F238E27FC236}">
                <a16:creationId xmlns:a16="http://schemas.microsoft.com/office/drawing/2014/main" id="{1835FEAD-965D-3505-5B8D-7FA74A74DDD8}"/>
              </a:ext>
            </a:extLst>
          </p:cNvPr>
          <p:cNvCxnSpPr>
            <a:cxnSpLocks/>
          </p:cNvCxnSpPr>
          <p:nvPr/>
        </p:nvCxnSpPr>
        <p:spPr>
          <a:xfrm>
            <a:off x="1620001" y="1463196"/>
            <a:ext cx="1066049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3843482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620001" y="311228"/>
            <a:ext cx="9253407" cy="393062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Many people gave up </a:t>
            </a:r>
            <a:r>
              <a:rPr lang="en-US" altLang="ko-Kore-KR" sz="3600" spc="-100" dirty="0">
                <a:effectLst/>
                <a:highlight>
                  <a:srgbClr val="C0C0C0"/>
                </a:highlight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their cars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,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and some of them have been put on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public display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to show that parking in the city is very difficult.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3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p.70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B28FEEB0-003E-EF2A-FB60-6998AC4A0A20}"/>
              </a:ext>
            </a:extLst>
          </p:cNvPr>
          <p:cNvSpPr txBox="1"/>
          <p:nvPr/>
        </p:nvSpPr>
        <p:spPr>
          <a:xfrm>
            <a:off x="1524000" y="1877125"/>
            <a:ext cx="800762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많은 사람들이 자신의 자동차를 포기했고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,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46F0E3D-0393-3D53-47DA-CB479DFDF75F}"/>
              </a:ext>
            </a:extLst>
          </p:cNvPr>
          <p:cNvSpPr txBox="1"/>
          <p:nvPr/>
        </p:nvSpPr>
        <p:spPr>
          <a:xfrm>
            <a:off x="1524000" y="3233985"/>
            <a:ext cx="800762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그 중 일부는 시내 주차가 매우 어렵다는 사실을 보여주기 위해서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3428EC9-221B-C08F-5167-EC5C10F20E84}"/>
              </a:ext>
            </a:extLst>
          </p:cNvPr>
          <p:cNvSpPr txBox="1"/>
          <p:nvPr/>
        </p:nvSpPr>
        <p:spPr>
          <a:xfrm>
            <a:off x="1523999" y="4609563"/>
            <a:ext cx="9349409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공공 전시가 되어 있다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14FF611-6E72-7360-C0C8-424352AB6965}"/>
              </a:ext>
            </a:extLst>
          </p:cNvPr>
          <p:cNvSpPr txBox="1"/>
          <p:nvPr/>
        </p:nvSpPr>
        <p:spPr>
          <a:xfrm>
            <a:off x="7950150" y="2850974"/>
            <a:ext cx="2346650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공공 전시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3" name="직선 연결선[R] 16">
            <a:extLst>
              <a:ext uri="{FF2B5EF4-FFF2-40B4-BE49-F238E27FC236}">
                <a16:creationId xmlns:a16="http://schemas.microsoft.com/office/drawing/2014/main" id="{43B58507-007F-1AE4-7638-D5690665D8BE}"/>
              </a:ext>
            </a:extLst>
          </p:cNvPr>
          <p:cNvCxnSpPr>
            <a:cxnSpLocks/>
          </p:cNvCxnSpPr>
          <p:nvPr/>
        </p:nvCxnSpPr>
        <p:spPr>
          <a:xfrm>
            <a:off x="3876261" y="2857656"/>
            <a:ext cx="924339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89357AEF-B785-7FB5-2D61-6C24361B49E1}"/>
              </a:ext>
            </a:extLst>
          </p:cNvPr>
          <p:cNvSpPr txBox="1"/>
          <p:nvPr/>
        </p:nvSpPr>
        <p:spPr>
          <a:xfrm>
            <a:off x="1895200" y="2931754"/>
            <a:ext cx="2272066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 fontAlgn="auto"/>
            <a:r>
              <a:rPr lang="en-US" altLang="ko-KR" sz="1600" dirty="0">
                <a:highlight>
                  <a:srgbClr val="C0C0C0"/>
                </a:highlight>
                <a:latin typeface="나눔고딕" panose="020D0604000000000000" pitchFamily="50" charset="-127"/>
                <a:ea typeface="나눔고딕" panose="020D0604000000000000" pitchFamily="50" charset="-127"/>
              </a:rPr>
              <a:t>their cars</a:t>
            </a:r>
            <a:r>
              <a:rPr lang="ko-KR" altLang="en-US" sz="1600" dirty="0">
                <a:highlight>
                  <a:srgbClr val="C0C0C0"/>
                </a:highlight>
                <a:latin typeface="나눔고딕" panose="020D0604000000000000" pitchFamily="50" charset="-127"/>
                <a:ea typeface="나눔고딕" panose="020D0604000000000000" pitchFamily="50" charset="-127"/>
              </a:rPr>
              <a:t>를 가리킴</a:t>
            </a:r>
          </a:p>
        </p:txBody>
      </p:sp>
      <p:grpSp>
        <p:nvGrpSpPr>
          <p:cNvPr id="17" name="그룹 16">
            <a:extLst>
              <a:ext uri="{FF2B5EF4-FFF2-40B4-BE49-F238E27FC236}">
                <a16:creationId xmlns:a16="http://schemas.microsoft.com/office/drawing/2014/main" id="{7A3DBA46-9A11-A7D4-E9B3-314F036FBA4B}"/>
              </a:ext>
            </a:extLst>
          </p:cNvPr>
          <p:cNvGrpSpPr/>
          <p:nvPr/>
        </p:nvGrpSpPr>
        <p:grpSpPr>
          <a:xfrm>
            <a:off x="4080221" y="2863208"/>
            <a:ext cx="250631" cy="257965"/>
            <a:chOff x="3162871" y="746197"/>
            <a:chExt cx="250631" cy="257965"/>
          </a:xfrm>
        </p:grpSpPr>
        <p:cxnSp>
          <p:nvCxnSpPr>
            <p:cNvPr id="18" name="직선 연결선[R] 19">
              <a:extLst>
                <a:ext uri="{FF2B5EF4-FFF2-40B4-BE49-F238E27FC236}">
                  <a16:creationId xmlns:a16="http://schemas.microsoft.com/office/drawing/2014/main" id="{D977465B-3077-D563-8310-0F8DB69B0A28}"/>
                </a:ext>
              </a:extLst>
            </p:cNvPr>
            <p:cNvCxnSpPr>
              <a:cxnSpLocks/>
            </p:cNvCxnSpPr>
            <p:nvPr/>
          </p:nvCxnSpPr>
          <p:spPr>
            <a:xfrm>
              <a:off x="3413502" y="746197"/>
              <a:ext cx="0" cy="245507"/>
            </a:xfrm>
            <a:prstGeom prst="line">
              <a:avLst/>
            </a:prstGeom>
            <a:ln w="25400" cap="sq">
              <a:solidFill>
                <a:srgbClr val="00B050"/>
              </a:solidFill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직선 연결선[R] 19">
              <a:extLst>
                <a:ext uri="{FF2B5EF4-FFF2-40B4-BE49-F238E27FC236}">
                  <a16:creationId xmlns:a16="http://schemas.microsoft.com/office/drawing/2014/main" id="{EEFD586C-BE29-1A7F-31C0-C37293718830}"/>
                </a:ext>
              </a:extLst>
            </p:cNvPr>
            <p:cNvCxnSpPr>
              <a:cxnSpLocks/>
            </p:cNvCxnSpPr>
            <p:nvPr/>
          </p:nvCxnSpPr>
          <p:spPr>
            <a:xfrm>
              <a:off x="3162871" y="1001840"/>
              <a:ext cx="250063" cy="2322"/>
            </a:xfrm>
            <a:prstGeom prst="line">
              <a:avLst/>
            </a:prstGeom>
            <a:ln w="25400" cap="sq">
              <a:solidFill>
                <a:srgbClr val="00B050"/>
              </a:solidFill>
              <a:miter lim="800000"/>
              <a:headEnd type="arrow" w="med" len="med"/>
              <a:tailEnd type="non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0" name="직선 연결선[R] 16">
            <a:extLst>
              <a:ext uri="{FF2B5EF4-FFF2-40B4-BE49-F238E27FC236}">
                <a16:creationId xmlns:a16="http://schemas.microsoft.com/office/drawing/2014/main" id="{D37FBB5F-FFCC-60C4-D906-DB4812A31ABC}"/>
              </a:ext>
            </a:extLst>
          </p:cNvPr>
          <p:cNvCxnSpPr>
            <a:cxnSpLocks/>
          </p:cNvCxnSpPr>
          <p:nvPr/>
        </p:nvCxnSpPr>
        <p:spPr>
          <a:xfrm>
            <a:off x="4913244" y="2857656"/>
            <a:ext cx="2521226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5" name="TextBox 24">
            <a:extLst>
              <a:ext uri="{FF2B5EF4-FFF2-40B4-BE49-F238E27FC236}">
                <a16:creationId xmlns:a16="http://schemas.microsoft.com/office/drawing/2014/main" id="{2E5B9843-F9F0-0521-3B5D-70A6C8737395}"/>
              </a:ext>
            </a:extLst>
          </p:cNvPr>
          <p:cNvSpPr txBox="1"/>
          <p:nvPr/>
        </p:nvSpPr>
        <p:spPr>
          <a:xfrm>
            <a:off x="4896600" y="2903122"/>
            <a:ext cx="2537869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현재 완료 수동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D77B6441-05CD-E242-48C6-94110F573167}"/>
              </a:ext>
            </a:extLst>
          </p:cNvPr>
          <p:cNvSpPr txBox="1"/>
          <p:nvPr/>
        </p:nvSpPr>
        <p:spPr>
          <a:xfrm>
            <a:off x="1403657" y="4264006"/>
            <a:ext cx="2546978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 err="1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부사적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용법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(~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하기 위해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27" name="직선 연결선[R] 16">
            <a:extLst>
              <a:ext uri="{FF2B5EF4-FFF2-40B4-BE49-F238E27FC236}">
                <a16:creationId xmlns:a16="http://schemas.microsoft.com/office/drawing/2014/main" id="{3B384EF7-6F48-A9B1-2C11-39AAC70B3BCF}"/>
              </a:ext>
            </a:extLst>
          </p:cNvPr>
          <p:cNvCxnSpPr>
            <a:cxnSpLocks/>
          </p:cNvCxnSpPr>
          <p:nvPr/>
        </p:nvCxnSpPr>
        <p:spPr>
          <a:xfrm>
            <a:off x="1622768" y="4232413"/>
            <a:ext cx="1376365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4" name="TextBox 33">
            <a:extLst>
              <a:ext uri="{FF2B5EF4-FFF2-40B4-BE49-F238E27FC236}">
                <a16:creationId xmlns:a16="http://schemas.microsoft.com/office/drawing/2014/main" id="{E2A615F4-99F2-6FB3-34CF-01EEB9F36106}"/>
              </a:ext>
            </a:extLst>
          </p:cNvPr>
          <p:cNvSpPr txBox="1"/>
          <p:nvPr/>
        </p:nvSpPr>
        <p:spPr>
          <a:xfrm>
            <a:off x="4080221" y="4286376"/>
            <a:ext cx="1331918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동명사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주어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35" name="직선 연결선[R] 16">
            <a:extLst>
              <a:ext uri="{FF2B5EF4-FFF2-40B4-BE49-F238E27FC236}">
                <a16:creationId xmlns:a16="http://schemas.microsoft.com/office/drawing/2014/main" id="{69B8BCAF-4EE1-EE49-E3B6-ED443BA2D858}"/>
              </a:ext>
            </a:extLst>
          </p:cNvPr>
          <p:cNvCxnSpPr>
            <a:cxnSpLocks/>
          </p:cNvCxnSpPr>
          <p:nvPr/>
        </p:nvCxnSpPr>
        <p:spPr>
          <a:xfrm>
            <a:off x="3889314" y="4251462"/>
            <a:ext cx="1331918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1838629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620001" y="311228"/>
            <a:ext cx="8125359" cy="393062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The campaign has eased traffic congestion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significantly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, and this creative idea is </a:t>
            </a:r>
            <a:b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</a:b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making Murcia a “better” city.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3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p.70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B28FEEB0-003E-EF2A-FB60-6998AC4A0A20}"/>
              </a:ext>
            </a:extLst>
          </p:cNvPr>
          <p:cNvSpPr txBox="1"/>
          <p:nvPr/>
        </p:nvSpPr>
        <p:spPr>
          <a:xfrm>
            <a:off x="1524000" y="1877125"/>
            <a:ext cx="800762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이 캠페인은 교통 체증을 크게 완화시켰으며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46F0E3D-0393-3D53-47DA-CB479DFDF75F}"/>
              </a:ext>
            </a:extLst>
          </p:cNvPr>
          <p:cNvSpPr txBox="1"/>
          <p:nvPr/>
        </p:nvSpPr>
        <p:spPr>
          <a:xfrm>
            <a:off x="1524000" y="3233985"/>
            <a:ext cx="800762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이 창의적인 아이디어는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F67FE01-54F4-E329-F452-9D9D5387429B}"/>
              </a:ext>
            </a:extLst>
          </p:cNvPr>
          <p:cNvSpPr txBox="1"/>
          <p:nvPr/>
        </p:nvSpPr>
        <p:spPr>
          <a:xfrm>
            <a:off x="1523999" y="4609563"/>
            <a:ext cx="9349409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lang="ko-KR" altLang="en-US" dirty="0" err="1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무르시아를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 “더 나은” 도시로 만들고 있다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1D8749F-C8EE-3E7D-A7D0-9FA526632F5C}"/>
              </a:ext>
            </a:extLst>
          </p:cNvPr>
          <p:cNvSpPr txBox="1"/>
          <p:nvPr/>
        </p:nvSpPr>
        <p:spPr>
          <a:xfrm>
            <a:off x="1595438" y="2835085"/>
            <a:ext cx="2032345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크게</a:t>
            </a:r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중대하게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B0391BB-46AA-CA65-6E46-AA0C4C96EAC9}"/>
              </a:ext>
            </a:extLst>
          </p:cNvPr>
          <p:cNvSpPr txBox="1"/>
          <p:nvPr/>
        </p:nvSpPr>
        <p:spPr>
          <a:xfrm>
            <a:off x="4164416" y="1557661"/>
            <a:ext cx="1709610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현재 완료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0" name="직선 연결선[R] 16">
            <a:extLst>
              <a:ext uri="{FF2B5EF4-FFF2-40B4-BE49-F238E27FC236}">
                <a16:creationId xmlns:a16="http://schemas.microsoft.com/office/drawing/2014/main" id="{7F2D1B5E-3A44-2833-7C29-099E5D1682A9}"/>
              </a:ext>
            </a:extLst>
          </p:cNvPr>
          <p:cNvCxnSpPr>
            <a:cxnSpLocks/>
          </p:cNvCxnSpPr>
          <p:nvPr/>
        </p:nvCxnSpPr>
        <p:spPr>
          <a:xfrm>
            <a:off x="4164416" y="1516458"/>
            <a:ext cx="1709610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C572E473-BDC4-9403-114F-D467319A2A69}"/>
              </a:ext>
            </a:extLst>
          </p:cNvPr>
          <p:cNvSpPr txBox="1"/>
          <p:nvPr/>
        </p:nvSpPr>
        <p:spPr>
          <a:xfrm>
            <a:off x="4343282" y="2911780"/>
            <a:ext cx="3405889" cy="58477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위 문장 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When people ...</a:t>
            </a:r>
          </a:p>
          <a:p>
            <a:pPr algn="ctr" fontAlgn="auto"/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on the tram system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을 가리킴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3" name="직선 연결선[R] 16">
            <a:extLst>
              <a:ext uri="{FF2B5EF4-FFF2-40B4-BE49-F238E27FC236}">
                <a16:creationId xmlns:a16="http://schemas.microsoft.com/office/drawing/2014/main" id="{0CAC8AED-F271-2A3F-E88C-9654BE45074D}"/>
              </a:ext>
            </a:extLst>
          </p:cNvPr>
          <p:cNvCxnSpPr>
            <a:cxnSpLocks/>
          </p:cNvCxnSpPr>
          <p:nvPr/>
        </p:nvCxnSpPr>
        <p:spPr>
          <a:xfrm>
            <a:off x="4575233" y="2881815"/>
            <a:ext cx="2898993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A218616C-2D41-4201-D5DE-C433AEFF6E96}"/>
              </a:ext>
            </a:extLst>
          </p:cNvPr>
          <p:cNvSpPr txBox="1"/>
          <p:nvPr/>
        </p:nvSpPr>
        <p:spPr>
          <a:xfrm>
            <a:off x="1649259" y="4304867"/>
            <a:ext cx="1222591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동사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6" name="직선 연결선[R] 16">
            <a:extLst>
              <a:ext uri="{FF2B5EF4-FFF2-40B4-BE49-F238E27FC236}">
                <a16:creationId xmlns:a16="http://schemas.microsoft.com/office/drawing/2014/main" id="{B6B27EEF-A47F-0EBA-72B0-C6CFD1A42F54}"/>
              </a:ext>
            </a:extLst>
          </p:cNvPr>
          <p:cNvCxnSpPr>
            <a:cxnSpLocks/>
          </p:cNvCxnSpPr>
          <p:nvPr/>
        </p:nvCxnSpPr>
        <p:spPr>
          <a:xfrm>
            <a:off x="1620001" y="4263664"/>
            <a:ext cx="1251849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C31CCDFA-33FE-BC2B-40E9-37632D2F4642}"/>
              </a:ext>
            </a:extLst>
          </p:cNvPr>
          <p:cNvSpPr txBox="1"/>
          <p:nvPr/>
        </p:nvSpPr>
        <p:spPr>
          <a:xfrm>
            <a:off x="2967851" y="4304867"/>
            <a:ext cx="1222591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목적어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8" name="직선 연결선[R] 16">
            <a:extLst>
              <a:ext uri="{FF2B5EF4-FFF2-40B4-BE49-F238E27FC236}">
                <a16:creationId xmlns:a16="http://schemas.microsoft.com/office/drawing/2014/main" id="{38BD6B21-C5AC-00EA-D140-A0B970C03163}"/>
              </a:ext>
            </a:extLst>
          </p:cNvPr>
          <p:cNvCxnSpPr>
            <a:cxnSpLocks/>
          </p:cNvCxnSpPr>
          <p:nvPr/>
        </p:nvCxnSpPr>
        <p:spPr>
          <a:xfrm>
            <a:off x="2967852" y="4263664"/>
            <a:ext cx="1196564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A6B5221F-F46D-160E-F805-4976EC9F9D6C}"/>
              </a:ext>
            </a:extLst>
          </p:cNvPr>
          <p:cNvSpPr txBox="1"/>
          <p:nvPr/>
        </p:nvSpPr>
        <p:spPr>
          <a:xfrm>
            <a:off x="4363159" y="4304867"/>
            <a:ext cx="2395449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목적 보어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20" name="직선 연결선[R] 16">
            <a:extLst>
              <a:ext uri="{FF2B5EF4-FFF2-40B4-BE49-F238E27FC236}">
                <a16:creationId xmlns:a16="http://schemas.microsoft.com/office/drawing/2014/main" id="{FD8B9E2C-14FF-EDF2-E0EB-3CC9679895B0}"/>
              </a:ext>
            </a:extLst>
          </p:cNvPr>
          <p:cNvCxnSpPr>
            <a:cxnSpLocks/>
          </p:cNvCxnSpPr>
          <p:nvPr/>
        </p:nvCxnSpPr>
        <p:spPr>
          <a:xfrm>
            <a:off x="4303526" y="4263664"/>
            <a:ext cx="2455083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326121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620001" y="311228"/>
            <a:ext cx="8125360" cy="393062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Unfortunately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, there is no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one-size-fits-all 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solution because one city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differs from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another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in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various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ways. 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3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p.65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B28FEEB0-003E-EF2A-FB60-6998AC4A0A20}"/>
              </a:ext>
            </a:extLst>
          </p:cNvPr>
          <p:cNvSpPr txBox="1"/>
          <p:nvPr/>
        </p:nvSpPr>
        <p:spPr>
          <a:xfrm>
            <a:off x="1524000" y="1877125"/>
            <a:ext cx="800762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불행히도 도시는 여러 측면에서 서로 다르기 때문에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46F0E3D-0393-3D53-47DA-CB479DFDF75F}"/>
              </a:ext>
            </a:extLst>
          </p:cNvPr>
          <p:cNvSpPr txBox="1"/>
          <p:nvPr/>
        </p:nvSpPr>
        <p:spPr>
          <a:xfrm>
            <a:off x="1524000" y="3233984"/>
            <a:ext cx="8653670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모든 상황에 맞는 동일한 해결책은 없다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92797FD-54A9-B346-129C-B9D1E622EEF9}"/>
              </a:ext>
            </a:extLst>
          </p:cNvPr>
          <p:cNvSpPr txBox="1"/>
          <p:nvPr/>
        </p:nvSpPr>
        <p:spPr>
          <a:xfrm>
            <a:off x="1620000" y="1447400"/>
            <a:ext cx="2480428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불행히도</a:t>
            </a:r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(↔ fortunately)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DC1D0E2-A794-FFE6-0AF4-009FD36BAE69}"/>
              </a:ext>
            </a:extLst>
          </p:cNvPr>
          <p:cNvSpPr txBox="1"/>
          <p:nvPr/>
        </p:nvSpPr>
        <p:spPr>
          <a:xfrm>
            <a:off x="6096000" y="1447400"/>
            <a:ext cx="2625302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만능의</a:t>
            </a:r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천편일률적인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25" name="그룹 24">
            <a:extLst>
              <a:ext uri="{FF2B5EF4-FFF2-40B4-BE49-F238E27FC236}">
                <a16:creationId xmlns:a16="http://schemas.microsoft.com/office/drawing/2014/main" id="{C5E47148-F9FD-B76E-B8E0-2A3D043310E1}"/>
              </a:ext>
            </a:extLst>
          </p:cNvPr>
          <p:cNvGrpSpPr/>
          <p:nvPr/>
        </p:nvGrpSpPr>
        <p:grpSpPr>
          <a:xfrm>
            <a:off x="4630186" y="2891435"/>
            <a:ext cx="707127" cy="53009"/>
            <a:chOff x="4630186" y="2891435"/>
            <a:chExt cx="707127" cy="53009"/>
          </a:xfrm>
        </p:grpSpPr>
        <p:cxnSp>
          <p:nvCxnSpPr>
            <p:cNvPr id="14" name="직선 연결선[R] 16">
              <a:extLst>
                <a:ext uri="{FF2B5EF4-FFF2-40B4-BE49-F238E27FC236}">
                  <a16:creationId xmlns:a16="http://schemas.microsoft.com/office/drawing/2014/main" id="{E42C25C9-0D93-1366-C0D3-4A609A555F30}"/>
                </a:ext>
              </a:extLst>
            </p:cNvPr>
            <p:cNvCxnSpPr>
              <a:cxnSpLocks/>
            </p:cNvCxnSpPr>
            <p:nvPr/>
          </p:nvCxnSpPr>
          <p:spPr>
            <a:xfrm>
              <a:off x="4630186" y="2891435"/>
              <a:ext cx="707127" cy="0"/>
            </a:xfrm>
            <a:prstGeom prst="line">
              <a:avLst/>
            </a:prstGeom>
            <a:ln w="25400"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직선 연결선[R] 16">
              <a:extLst>
                <a:ext uri="{FF2B5EF4-FFF2-40B4-BE49-F238E27FC236}">
                  <a16:creationId xmlns:a16="http://schemas.microsoft.com/office/drawing/2014/main" id="{C6542B0E-D491-A699-FD94-33B198E597EE}"/>
                </a:ext>
              </a:extLst>
            </p:cNvPr>
            <p:cNvCxnSpPr>
              <a:cxnSpLocks/>
            </p:cNvCxnSpPr>
            <p:nvPr/>
          </p:nvCxnSpPr>
          <p:spPr>
            <a:xfrm>
              <a:off x="4630186" y="2944444"/>
              <a:ext cx="707127" cy="0"/>
            </a:xfrm>
            <a:prstGeom prst="line">
              <a:avLst/>
            </a:prstGeom>
            <a:ln w="25400"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그룹 25">
            <a:extLst>
              <a:ext uri="{FF2B5EF4-FFF2-40B4-BE49-F238E27FC236}">
                <a16:creationId xmlns:a16="http://schemas.microsoft.com/office/drawing/2014/main" id="{116A0A51-F62C-1A80-8CB1-AED4A1DB8158}"/>
              </a:ext>
            </a:extLst>
          </p:cNvPr>
          <p:cNvGrpSpPr/>
          <p:nvPr/>
        </p:nvGrpSpPr>
        <p:grpSpPr>
          <a:xfrm>
            <a:off x="8191707" y="2895621"/>
            <a:ext cx="1409493" cy="45719"/>
            <a:chOff x="4630186" y="2891435"/>
            <a:chExt cx="707127" cy="53009"/>
          </a:xfrm>
        </p:grpSpPr>
        <p:cxnSp>
          <p:nvCxnSpPr>
            <p:cNvPr id="27" name="직선 연결선[R] 16">
              <a:extLst>
                <a:ext uri="{FF2B5EF4-FFF2-40B4-BE49-F238E27FC236}">
                  <a16:creationId xmlns:a16="http://schemas.microsoft.com/office/drawing/2014/main" id="{9ADC0E88-7E79-B10C-3ED2-67CDFB4FB407}"/>
                </a:ext>
              </a:extLst>
            </p:cNvPr>
            <p:cNvCxnSpPr>
              <a:cxnSpLocks/>
            </p:cNvCxnSpPr>
            <p:nvPr/>
          </p:nvCxnSpPr>
          <p:spPr>
            <a:xfrm>
              <a:off x="4630186" y="2891435"/>
              <a:ext cx="707127" cy="0"/>
            </a:xfrm>
            <a:prstGeom prst="line">
              <a:avLst/>
            </a:prstGeom>
            <a:ln w="25400"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직선 연결선[R] 16">
              <a:extLst>
                <a:ext uri="{FF2B5EF4-FFF2-40B4-BE49-F238E27FC236}">
                  <a16:creationId xmlns:a16="http://schemas.microsoft.com/office/drawing/2014/main" id="{4CCAA7C7-B925-FBD1-655D-4EC7B96DDCFA}"/>
                </a:ext>
              </a:extLst>
            </p:cNvPr>
            <p:cNvCxnSpPr>
              <a:cxnSpLocks/>
            </p:cNvCxnSpPr>
            <p:nvPr/>
          </p:nvCxnSpPr>
          <p:spPr>
            <a:xfrm>
              <a:off x="4630186" y="2944444"/>
              <a:ext cx="707127" cy="0"/>
            </a:xfrm>
            <a:prstGeom prst="line">
              <a:avLst/>
            </a:prstGeom>
            <a:ln w="25400"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" name="TextBox 28">
            <a:extLst>
              <a:ext uri="{FF2B5EF4-FFF2-40B4-BE49-F238E27FC236}">
                <a16:creationId xmlns:a16="http://schemas.microsoft.com/office/drawing/2014/main" id="{9C091965-2782-1617-B7D2-585E9AD1EAB0}"/>
              </a:ext>
            </a:extLst>
          </p:cNvPr>
          <p:cNvSpPr txBox="1"/>
          <p:nvPr/>
        </p:nvSpPr>
        <p:spPr>
          <a:xfrm>
            <a:off x="6096000" y="2851529"/>
            <a:ext cx="2095706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~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와 다르다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DDB033CC-98B0-0CE5-B507-1D502FA3C851}"/>
              </a:ext>
            </a:extLst>
          </p:cNvPr>
          <p:cNvSpPr txBox="1"/>
          <p:nvPr/>
        </p:nvSpPr>
        <p:spPr>
          <a:xfrm>
            <a:off x="2017642" y="4207910"/>
            <a:ext cx="1272209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다양한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5846A0B-430A-98D1-9C25-F63237394838}"/>
              </a:ext>
            </a:extLst>
          </p:cNvPr>
          <p:cNvSpPr txBox="1"/>
          <p:nvPr/>
        </p:nvSpPr>
        <p:spPr>
          <a:xfrm>
            <a:off x="4546135" y="2935337"/>
            <a:ext cx="1688392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서로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7192608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620001" y="311228"/>
            <a:ext cx="8125360" cy="2545633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highlight>
                  <a:srgbClr val="C0C0C0"/>
                </a:highlight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Every city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needs a creative solution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to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deal with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its unique traffic problems.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3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p.65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B28FEEB0-003E-EF2A-FB60-6998AC4A0A20}"/>
              </a:ext>
            </a:extLst>
          </p:cNvPr>
          <p:cNvSpPr txBox="1"/>
          <p:nvPr/>
        </p:nvSpPr>
        <p:spPr>
          <a:xfrm>
            <a:off x="1524000" y="1877125"/>
            <a:ext cx="800762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모든 도시는 그 도시 고유의 교통 문제에 대처하기 위한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46F0E3D-0393-3D53-47DA-CB479DFDF75F}"/>
              </a:ext>
            </a:extLst>
          </p:cNvPr>
          <p:cNvSpPr txBox="1"/>
          <p:nvPr/>
        </p:nvSpPr>
        <p:spPr>
          <a:xfrm>
            <a:off x="1524000" y="3233984"/>
            <a:ext cx="8653670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창의적인 해결책이 필요하다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778315C-DFF8-DC41-E965-82D68DAC2354}"/>
              </a:ext>
            </a:extLst>
          </p:cNvPr>
          <p:cNvSpPr txBox="1"/>
          <p:nvPr/>
        </p:nvSpPr>
        <p:spPr>
          <a:xfrm>
            <a:off x="1073431" y="1562807"/>
            <a:ext cx="2743194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every + 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단수 명사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단수 취급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2" name="직선 연결선[R] 16">
            <a:extLst>
              <a:ext uri="{FF2B5EF4-FFF2-40B4-BE49-F238E27FC236}">
                <a16:creationId xmlns:a16="http://schemas.microsoft.com/office/drawing/2014/main" id="{D9B20A86-974F-D7C2-618A-7D11E304B080}"/>
              </a:ext>
            </a:extLst>
          </p:cNvPr>
          <p:cNvCxnSpPr>
            <a:cxnSpLocks/>
          </p:cNvCxnSpPr>
          <p:nvPr/>
        </p:nvCxnSpPr>
        <p:spPr>
          <a:xfrm>
            <a:off x="1610146" y="1521158"/>
            <a:ext cx="1649889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직선 연결선[R] 16">
            <a:extLst>
              <a:ext uri="{FF2B5EF4-FFF2-40B4-BE49-F238E27FC236}">
                <a16:creationId xmlns:a16="http://schemas.microsoft.com/office/drawing/2014/main" id="{36C9CBB3-AC49-AAC3-9093-A14F86B3DE8C}"/>
              </a:ext>
            </a:extLst>
          </p:cNvPr>
          <p:cNvCxnSpPr>
            <a:cxnSpLocks/>
          </p:cNvCxnSpPr>
          <p:nvPr/>
        </p:nvCxnSpPr>
        <p:spPr>
          <a:xfrm>
            <a:off x="3725189" y="2811943"/>
            <a:ext cx="496954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6" name="TextBox 25">
            <a:extLst>
              <a:ext uri="{FF2B5EF4-FFF2-40B4-BE49-F238E27FC236}">
                <a16:creationId xmlns:a16="http://schemas.microsoft.com/office/drawing/2014/main" id="{E3D3F9B2-AAF0-102F-65B9-C43584720F62}"/>
              </a:ext>
            </a:extLst>
          </p:cNvPr>
          <p:cNvSpPr txBox="1"/>
          <p:nvPr/>
        </p:nvSpPr>
        <p:spPr>
          <a:xfrm>
            <a:off x="4180808" y="2888377"/>
            <a:ext cx="2743194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en-US" altLang="ko-KR" sz="1600" dirty="0">
                <a:highlight>
                  <a:srgbClr val="C0C0C0"/>
                </a:highlight>
                <a:latin typeface="나눔고딕" panose="020D0604000000000000" pitchFamily="50" charset="-127"/>
                <a:ea typeface="나눔고딕" panose="020D0604000000000000" pitchFamily="50" charset="-127"/>
              </a:rPr>
              <a:t>every city</a:t>
            </a:r>
            <a:r>
              <a:rPr lang="ko-KR" altLang="en-US" sz="1600" dirty="0">
                <a:highlight>
                  <a:srgbClr val="C0C0C0"/>
                </a:highlight>
                <a:latin typeface="나눔고딕" panose="020D0604000000000000" pitchFamily="50" charset="-127"/>
                <a:ea typeface="나눔고딕" panose="020D0604000000000000" pitchFamily="50" charset="-127"/>
              </a:rPr>
              <a:t>를 가리킴</a:t>
            </a:r>
            <a:endParaRPr lang="ko-Kore-KR" altLang="en-US" sz="1600" dirty="0">
              <a:highlight>
                <a:srgbClr val="C0C0C0"/>
              </a:highlight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27" name="그룹 26">
            <a:extLst>
              <a:ext uri="{FF2B5EF4-FFF2-40B4-BE49-F238E27FC236}">
                <a16:creationId xmlns:a16="http://schemas.microsoft.com/office/drawing/2014/main" id="{86E3064A-BCDA-B940-15CB-58BD7C226544}"/>
              </a:ext>
            </a:extLst>
          </p:cNvPr>
          <p:cNvGrpSpPr/>
          <p:nvPr/>
        </p:nvGrpSpPr>
        <p:grpSpPr>
          <a:xfrm>
            <a:off x="3972080" y="2819801"/>
            <a:ext cx="250063" cy="259400"/>
            <a:chOff x="3406357" y="476156"/>
            <a:chExt cx="250063" cy="259400"/>
          </a:xfrm>
        </p:grpSpPr>
        <p:cxnSp>
          <p:nvCxnSpPr>
            <p:cNvPr id="28" name="직선 연결선[R] 19">
              <a:extLst>
                <a:ext uri="{FF2B5EF4-FFF2-40B4-BE49-F238E27FC236}">
                  <a16:creationId xmlns:a16="http://schemas.microsoft.com/office/drawing/2014/main" id="{063A9F8D-FC5C-9889-01C3-19F51FBE8E37}"/>
                </a:ext>
              </a:extLst>
            </p:cNvPr>
            <p:cNvCxnSpPr>
              <a:cxnSpLocks/>
            </p:cNvCxnSpPr>
            <p:nvPr/>
          </p:nvCxnSpPr>
          <p:spPr>
            <a:xfrm>
              <a:off x="3406357" y="476156"/>
              <a:ext cx="0" cy="245507"/>
            </a:xfrm>
            <a:prstGeom prst="line">
              <a:avLst/>
            </a:prstGeom>
            <a:ln w="25400" cap="sq">
              <a:solidFill>
                <a:srgbClr val="00B050"/>
              </a:solidFill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직선 연결선[R] 19">
              <a:extLst>
                <a:ext uri="{FF2B5EF4-FFF2-40B4-BE49-F238E27FC236}">
                  <a16:creationId xmlns:a16="http://schemas.microsoft.com/office/drawing/2014/main" id="{A6F2E279-E01B-1D8E-3C82-8E51C37ABCBE}"/>
                </a:ext>
              </a:extLst>
            </p:cNvPr>
            <p:cNvCxnSpPr>
              <a:cxnSpLocks/>
            </p:cNvCxnSpPr>
            <p:nvPr/>
          </p:nvCxnSpPr>
          <p:spPr>
            <a:xfrm>
              <a:off x="3406357" y="733234"/>
              <a:ext cx="250063" cy="2322"/>
            </a:xfrm>
            <a:prstGeom prst="line">
              <a:avLst/>
            </a:prstGeom>
            <a:ln w="25400" cap="sq">
              <a:solidFill>
                <a:srgbClr val="00B050"/>
              </a:solidFill>
              <a:miter lim="800000"/>
              <a:headEnd type="none" w="med" len="med"/>
              <a:tailEnd type="arrow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3" name="TextBox 42">
            <a:extLst>
              <a:ext uri="{FF2B5EF4-FFF2-40B4-BE49-F238E27FC236}">
                <a16:creationId xmlns:a16="http://schemas.microsoft.com/office/drawing/2014/main" id="{C2E4DA8F-A168-F446-628B-3FB959F1EAFF}"/>
              </a:ext>
            </a:extLst>
          </p:cNvPr>
          <p:cNvSpPr txBox="1"/>
          <p:nvPr/>
        </p:nvSpPr>
        <p:spPr>
          <a:xfrm>
            <a:off x="2201369" y="2842793"/>
            <a:ext cx="1706154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~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을 다루다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6482695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C88599D-5B9E-85D0-6CFD-B4D2BCA9C6AB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3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711200" y="2586540"/>
            <a:ext cx="10540380" cy="212365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6600" b="1" dirty="0">
                <a:latin typeface="Calibri" panose="020F0502020204030204" pitchFamily="34" charset="0"/>
                <a:ea typeface="Noto Sans KR Medium" panose="020B0500000000000000"/>
                <a:cs typeface="Calibri" panose="020F0502020204030204" pitchFamily="34" charset="0"/>
              </a:rPr>
              <a:t>Cars High Above </a:t>
            </a:r>
            <a:br>
              <a:rPr lang="en-US" altLang="ko-Kore-KR" sz="6600" b="1" dirty="0">
                <a:latin typeface="Calibri" panose="020F0502020204030204" pitchFamily="34" charset="0"/>
                <a:ea typeface="Noto Sans KR Medium" panose="020B0500000000000000"/>
                <a:cs typeface="Calibri" panose="020F0502020204030204" pitchFamily="34" charset="0"/>
              </a:rPr>
            </a:br>
            <a:r>
              <a:rPr lang="en-US" altLang="ko-Kore-KR" sz="6600" b="1" dirty="0">
                <a:latin typeface="Calibri" panose="020F0502020204030204" pitchFamily="34" charset="0"/>
                <a:ea typeface="Noto Sans KR Medium" panose="020B0500000000000000"/>
                <a:cs typeface="Calibri" panose="020F0502020204030204" pitchFamily="34" charset="0"/>
              </a:rPr>
              <a:t>(</a:t>
            </a:r>
            <a:r>
              <a:rPr lang="en-US" altLang="ko-Kore-KR" sz="6600" b="1" dirty="0">
                <a:solidFill>
                  <a:srgbClr val="7030A0"/>
                </a:solidFill>
                <a:latin typeface="Calibri" panose="020F0502020204030204" pitchFamily="34" charset="0"/>
                <a:ea typeface="Noto Sans KR Medium" panose="020B0500000000000000"/>
                <a:cs typeface="Calibri" panose="020F0502020204030204" pitchFamily="34" charset="0"/>
              </a:rPr>
              <a:t>La Paz</a:t>
            </a:r>
            <a:r>
              <a:rPr lang="en-US" altLang="ko-Kore-KR" sz="6600" b="1" dirty="0">
                <a:latin typeface="Calibri" panose="020F0502020204030204" pitchFamily="34" charset="0"/>
                <a:ea typeface="Noto Sans KR Medium" panose="020B0500000000000000"/>
                <a:cs typeface="Calibri" panose="020F0502020204030204" pitchFamily="34" charset="0"/>
              </a:rPr>
              <a:t>, Bolivia)</a:t>
            </a:r>
            <a:endParaRPr lang="en-US" altLang="ko-Kore-KR" sz="4800" b="1" dirty="0">
              <a:latin typeface="Calibri" panose="020F0502020204030204" pitchFamily="34" charset="0"/>
              <a:ea typeface="Noto Sans KR Medium" panose="020B0500000000000000"/>
              <a:cs typeface="Calibri" panose="020F0502020204030204" pitchFamily="34" charset="0"/>
            </a:endParaRPr>
          </a:p>
        </p:txBody>
      </p:sp>
      <p:cxnSp>
        <p:nvCxnSpPr>
          <p:cNvPr id="14" name="직선 연결선[R] 13">
            <a:extLst>
              <a:ext uri="{FF2B5EF4-FFF2-40B4-BE49-F238E27FC236}">
                <a16:creationId xmlns:a16="http://schemas.microsoft.com/office/drawing/2014/main" id="{B4C865B4-E4AA-442F-4C76-C8D3D139D429}"/>
              </a:ext>
            </a:extLst>
          </p:cNvPr>
          <p:cNvCxnSpPr>
            <a:cxnSpLocks/>
          </p:cNvCxnSpPr>
          <p:nvPr/>
        </p:nvCxnSpPr>
        <p:spPr>
          <a:xfrm>
            <a:off x="2743200" y="1116000"/>
            <a:ext cx="8508380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6" name="그룹 5">
            <a:extLst>
              <a:ext uri="{FF2B5EF4-FFF2-40B4-BE49-F238E27FC236}">
                <a16:creationId xmlns:a16="http://schemas.microsoft.com/office/drawing/2014/main" id="{88A5C716-E888-4CFC-1646-FB1E5A5B00C5}"/>
              </a:ext>
            </a:extLst>
          </p:cNvPr>
          <p:cNvGrpSpPr/>
          <p:nvPr/>
        </p:nvGrpSpPr>
        <p:grpSpPr>
          <a:xfrm>
            <a:off x="1425031" y="646013"/>
            <a:ext cx="4151903" cy="469900"/>
            <a:chOff x="1425031" y="646013"/>
            <a:chExt cx="4151903" cy="469900"/>
          </a:xfrm>
        </p:grpSpPr>
        <p:pic>
          <p:nvPicPr>
            <p:cNvPr id="15" name="그림 14">
              <a:extLst>
                <a:ext uri="{FF2B5EF4-FFF2-40B4-BE49-F238E27FC236}">
                  <a16:creationId xmlns:a16="http://schemas.microsoft.com/office/drawing/2014/main" id="{900A4511-19B5-32BF-87EF-AF161CA68D7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25031" y="646013"/>
              <a:ext cx="2032000" cy="469900"/>
            </a:xfrm>
            <a:prstGeom prst="rect">
              <a:avLst/>
            </a:prstGeom>
          </p:spPr>
        </p:pic>
        <p:pic>
          <p:nvPicPr>
            <p:cNvPr id="17" name="그림 16">
              <a:extLst>
                <a:ext uri="{FF2B5EF4-FFF2-40B4-BE49-F238E27FC236}">
                  <a16:creationId xmlns:a16="http://schemas.microsoft.com/office/drawing/2014/main" id="{355E5868-0447-F423-6FB0-35C450F9A8D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flipH="1">
              <a:off x="3286176" y="646013"/>
              <a:ext cx="1792721" cy="469900"/>
            </a:xfrm>
            <a:prstGeom prst="rect">
              <a:avLst/>
            </a:prstGeom>
          </p:spPr>
        </p:pic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B6DFD2CA-7C67-7F52-3C8A-9356DE737E5C}"/>
                </a:ext>
              </a:extLst>
            </p:cNvPr>
            <p:cNvSpPr txBox="1"/>
            <p:nvPr/>
          </p:nvSpPr>
          <p:spPr>
            <a:xfrm>
              <a:off x="1533671" y="697673"/>
              <a:ext cx="4043263" cy="369332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r>
                <a:rPr kumimoji="1" lang="en-US" altLang="ko-Kore-KR" dirty="0">
                  <a:solidFill>
                    <a:schemeClr val="tx1"/>
                  </a:solidFill>
                  <a:latin typeface="Calibri" panose="020F0502020204030204" pitchFamily="34" charset="0"/>
                  <a:ea typeface="Noto Sans KR Medium" panose="020B0500000000000000" pitchFamily="34" charset="-128"/>
                  <a:cs typeface="Calibri" panose="020F0502020204030204" pitchFamily="34" charset="0"/>
                </a:rPr>
                <a:t>High School </a:t>
              </a:r>
              <a:r>
                <a:rPr kumimoji="1" lang="en-US" altLang="ko-Kore-KR" b="1" dirty="0">
                  <a:solidFill>
                    <a:schemeClr val="tx1"/>
                  </a:solidFill>
                  <a:latin typeface="Calibri" panose="020F0502020204030204" pitchFamily="34" charset="0"/>
                  <a:ea typeface="Noto Sans KR Medium" panose="020B0500000000000000" pitchFamily="34" charset="-128"/>
                  <a:cs typeface="Calibri" panose="020F0502020204030204" pitchFamily="34" charset="0"/>
                </a:rPr>
                <a:t>Basic English 2 </a:t>
              </a:r>
              <a:r>
                <a:rPr kumimoji="1" lang="en-US" altLang="ko-Kore-KR" sz="1600" dirty="0">
                  <a:solidFill>
                    <a:schemeClr val="tx1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Calibri" panose="020F0502020204030204" pitchFamily="34" charset="0"/>
                </a:rPr>
                <a:t>(</a:t>
              </a:r>
              <a:r>
                <a:rPr kumimoji="1" lang="ko-KR" altLang="en-US" sz="1600" dirty="0">
                  <a:solidFill>
                    <a:schemeClr val="tx1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Calibri" panose="020F0502020204030204" pitchFamily="34" charset="0"/>
                </a:rPr>
                <a:t>안병규</a:t>
              </a:r>
              <a:r>
                <a:rPr kumimoji="1" lang="en-US" altLang="ko-KR" sz="1600" dirty="0">
                  <a:solidFill>
                    <a:schemeClr val="tx1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Calibri" panose="020F0502020204030204" pitchFamily="34" charset="0"/>
                </a:rPr>
                <a:t>)</a:t>
              </a:r>
              <a:endParaRPr kumimoji="1" lang="en-US" altLang="ko-KR" dirty="0">
                <a:latin typeface="나눔고딕" panose="020D0604000000000000" pitchFamily="50" charset="-127"/>
                <a:ea typeface="나눔고딕" panose="020D0604000000000000" pitchFamily="50" charset="-127"/>
                <a:cs typeface="Calibri" panose="020F0502020204030204" pitchFamily="34" charset="0"/>
              </a:endParaRPr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369E4186-4E3D-2CFA-0A0C-20233AAE952D}"/>
              </a:ext>
            </a:extLst>
          </p:cNvPr>
          <p:cNvSpPr txBox="1"/>
          <p:nvPr/>
        </p:nvSpPr>
        <p:spPr>
          <a:xfrm>
            <a:off x="3150975" y="4807631"/>
            <a:ext cx="5660829" cy="646331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높은 곳의 자동차들</a:t>
            </a:r>
            <a:b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</a:b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볼리비아의 </a:t>
            </a:r>
            <a:r>
              <a:rPr lang="ko-KR" altLang="en-US" dirty="0" err="1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라파스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E80AEE0-DF7B-7A1D-7AA4-6534B9B09E9F}"/>
              </a:ext>
            </a:extLst>
          </p:cNvPr>
          <p:cNvSpPr txBox="1"/>
          <p:nvPr/>
        </p:nvSpPr>
        <p:spPr>
          <a:xfrm>
            <a:off x="3578087" y="4478920"/>
            <a:ext cx="207727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ko-KR" altLang="en-US" dirty="0" err="1">
                <a:solidFill>
                  <a:srgbClr val="7030A0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라파스</a:t>
            </a:r>
            <a:endParaRPr lang="ko-KR" altLang="en-US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19311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620001" y="311228"/>
            <a:ext cx="8125360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La Paz, Bolivia, is the highest capital in the world which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sits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about 3,600 meters </a:t>
            </a:r>
            <a:b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</a:b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above sea level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It is about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1.8 times 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as high as Mt. </a:t>
            </a:r>
            <a:r>
              <a:rPr lang="en-US" altLang="ko-Kore-KR" sz="3600" spc="-100" dirty="0" err="1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Halla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 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3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p.66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B28FEEB0-003E-EF2A-FB60-6998AC4A0A20}"/>
              </a:ext>
            </a:extLst>
          </p:cNvPr>
          <p:cNvSpPr txBox="1"/>
          <p:nvPr/>
        </p:nvSpPr>
        <p:spPr>
          <a:xfrm>
            <a:off x="1524000" y="1877125"/>
            <a:ext cx="800762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볼리비아의 </a:t>
            </a:r>
            <a:r>
              <a:rPr lang="ko-KR" altLang="en-US" dirty="0" err="1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라파스는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 해발 약 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3,600</a:t>
            </a:r>
            <a:r>
              <a:rPr lang="ko-KR" altLang="en-US" dirty="0" err="1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미터에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 있는 세계에서 가장 높은 수도이다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00A1687-19FF-DFA4-C3B1-F387C18BFF21}"/>
              </a:ext>
            </a:extLst>
          </p:cNvPr>
          <p:cNvSpPr txBox="1"/>
          <p:nvPr/>
        </p:nvSpPr>
        <p:spPr>
          <a:xfrm>
            <a:off x="1523999" y="6010979"/>
            <a:ext cx="9349409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이 도시는 한라산의 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1.8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배 정도 높다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8" name="직선 연결선[R] 16">
            <a:extLst>
              <a:ext uri="{FF2B5EF4-FFF2-40B4-BE49-F238E27FC236}">
                <a16:creationId xmlns:a16="http://schemas.microsoft.com/office/drawing/2014/main" id="{E3C0B6E5-3B29-D2A1-4A3E-3949F920E1AB}"/>
              </a:ext>
            </a:extLst>
          </p:cNvPr>
          <p:cNvCxnSpPr>
            <a:cxnSpLocks/>
          </p:cNvCxnSpPr>
          <p:nvPr/>
        </p:nvCxnSpPr>
        <p:spPr>
          <a:xfrm>
            <a:off x="4581939" y="1519394"/>
            <a:ext cx="3170583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2C918FB0-5CDB-24A7-C718-21EAAE79933A}"/>
              </a:ext>
            </a:extLst>
          </p:cNvPr>
          <p:cNvSpPr txBox="1"/>
          <p:nvPr/>
        </p:nvSpPr>
        <p:spPr>
          <a:xfrm>
            <a:off x="4581938" y="1552234"/>
            <a:ext cx="3170583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선행사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8" name="타원 7">
            <a:extLst>
              <a:ext uri="{FF2B5EF4-FFF2-40B4-BE49-F238E27FC236}">
                <a16:creationId xmlns:a16="http://schemas.microsoft.com/office/drawing/2014/main" id="{1C45D3B1-5863-F27D-AD06-144115703D87}"/>
              </a:ext>
            </a:extLst>
          </p:cNvPr>
          <p:cNvSpPr/>
          <p:nvPr/>
        </p:nvSpPr>
        <p:spPr>
          <a:xfrm>
            <a:off x="2660617" y="2322259"/>
            <a:ext cx="1156008" cy="495173"/>
          </a:xfrm>
          <a:prstGeom prst="ellips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3ADC33-98F9-E37A-3106-4D8270BC1570}"/>
              </a:ext>
            </a:extLst>
          </p:cNvPr>
          <p:cNvSpPr txBox="1"/>
          <p:nvPr/>
        </p:nvSpPr>
        <p:spPr>
          <a:xfrm>
            <a:off x="2314283" y="2870021"/>
            <a:ext cx="1848675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주격 관계대명사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5AF0BE6-9E86-78A8-4AA8-BD3E631F5489}"/>
              </a:ext>
            </a:extLst>
          </p:cNvPr>
          <p:cNvSpPr txBox="1"/>
          <p:nvPr/>
        </p:nvSpPr>
        <p:spPr>
          <a:xfrm>
            <a:off x="4367369" y="2864902"/>
            <a:ext cx="260246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어떤 곳에</a:t>
            </a:r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 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있다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19" name="그룹 18">
            <a:extLst>
              <a:ext uri="{FF2B5EF4-FFF2-40B4-BE49-F238E27FC236}">
                <a16:creationId xmlns:a16="http://schemas.microsoft.com/office/drawing/2014/main" id="{6AE6B729-0E62-56B2-5B27-7C36D6F1B6A4}"/>
              </a:ext>
            </a:extLst>
          </p:cNvPr>
          <p:cNvGrpSpPr/>
          <p:nvPr/>
        </p:nvGrpSpPr>
        <p:grpSpPr>
          <a:xfrm>
            <a:off x="4134678" y="2770264"/>
            <a:ext cx="250063" cy="259400"/>
            <a:chOff x="3406357" y="476156"/>
            <a:chExt cx="250063" cy="259400"/>
          </a:xfrm>
        </p:grpSpPr>
        <p:cxnSp>
          <p:nvCxnSpPr>
            <p:cNvPr id="20" name="직선 연결선[R] 19">
              <a:extLst>
                <a:ext uri="{FF2B5EF4-FFF2-40B4-BE49-F238E27FC236}">
                  <a16:creationId xmlns:a16="http://schemas.microsoft.com/office/drawing/2014/main" id="{AC82592B-6D89-D6C4-3738-1D85E4CDB806}"/>
                </a:ext>
              </a:extLst>
            </p:cNvPr>
            <p:cNvCxnSpPr>
              <a:cxnSpLocks/>
            </p:cNvCxnSpPr>
            <p:nvPr/>
          </p:nvCxnSpPr>
          <p:spPr>
            <a:xfrm>
              <a:off x="3406357" y="476156"/>
              <a:ext cx="0" cy="245507"/>
            </a:xfrm>
            <a:prstGeom prst="line">
              <a:avLst/>
            </a:prstGeom>
            <a:ln w="25400" cap="sq">
              <a:solidFill>
                <a:srgbClr val="EB470C"/>
              </a:solidFill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직선 연결선[R] 19">
              <a:extLst>
                <a:ext uri="{FF2B5EF4-FFF2-40B4-BE49-F238E27FC236}">
                  <a16:creationId xmlns:a16="http://schemas.microsoft.com/office/drawing/2014/main" id="{1D708654-E023-4FC6-E7B3-840BB0B96660}"/>
                </a:ext>
              </a:extLst>
            </p:cNvPr>
            <p:cNvCxnSpPr>
              <a:cxnSpLocks/>
            </p:cNvCxnSpPr>
            <p:nvPr/>
          </p:nvCxnSpPr>
          <p:spPr>
            <a:xfrm>
              <a:off x="3406357" y="733234"/>
              <a:ext cx="250063" cy="2322"/>
            </a:xfrm>
            <a:prstGeom prst="line">
              <a:avLst/>
            </a:prstGeom>
            <a:ln w="25400" cap="sq">
              <a:solidFill>
                <a:srgbClr val="EB470C"/>
              </a:solidFill>
              <a:miter lim="800000"/>
              <a:headEnd type="none" w="med" len="med"/>
              <a:tailEnd type="arrow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TextBox 31">
            <a:extLst>
              <a:ext uri="{FF2B5EF4-FFF2-40B4-BE49-F238E27FC236}">
                <a16:creationId xmlns:a16="http://schemas.microsoft.com/office/drawing/2014/main" id="{BCBB21CC-5DAE-38CF-37F6-165E897E2263}"/>
              </a:ext>
            </a:extLst>
          </p:cNvPr>
          <p:cNvSpPr txBox="1"/>
          <p:nvPr/>
        </p:nvSpPr>
        <p:spPr>
          <a:xfrm>
            <a:off x="1620000" y="4207910"/>
            <a:ext cx="2633948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해발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9F5DBB2-62A8-0B65-E3B7-3EF6499F753B}"/>
              </a:ext>
            </a:extLst>
          </p:cNvPr>
          <p:cNvSpPr txBox="1"/>
          <p:nvPr/>
        </p:nvSpPr>
        <p:spPr>
          <a:xfrm>
            <a:off x="3423151" y="5645346"/>
            <a:ext cx="1610139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1.8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배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44" name="직선 연결선[R] 16">
            <a:extLst>
              <a:ext uri="{FF2B5EF4-FFF2-40B4-BE49-F238E27FC236}">
                <a16:creationId xmlns:a16="http://schemas.microsoft.com/office/drawing/2014/main" id="{89C2E9D7-EB0B-852D-580F-83BE28EB073F}"/>
              </a:ext>
            </a:extLst>
          </p:cNvPr>
          <p:cNvCxnSpPr>
            <a:cxnSpLocks/>
          </p:cNvCxnSpPr>
          <p:nvPr/>
        </p:nvCxnSpPr>
        <p:spPr>
          <a:xfrm>
            <a:off x="5101280" y="5628864"/>
            <a:ext cx="1707024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5" name="TextBox 44">
            <a:extLst>
              <a:ext uri="{FF2B5EF4-FFF2-40B4-BE49-F238E27FC236}">
                <a16:creationId xmlns:a16="http://schemas.microsoft.com/office/drawing/2014/main" id="{EC9E95EE-3BF7-3BA8-C02A-5BDF894F182B}"/>
              </a:ext>
            </a:extLst>
          </p:cNvPr>
          <p:cNvSpPr txBox="1"/>
          <p:nvPr/>
        </p:nvSpPr>
        <p:spPr>
          <a:xfrm>
            <a:off x="5081401" y="5661704"/>
            <a:ext cx="1726903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 err="1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원급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비교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388741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620001" y="311228"/>
            <a:ext cx="8468216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The city was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poorly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planned for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decades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, and more and more people from its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neighboring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city, El Alto,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commuted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to the capital in which they worked. 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3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p.66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B28FEEB0-003E-EF2A-FB60-6998AC4A0A20}"/>
              </a:ext>
            </a:extLst>
          </p:cNvPr>
          <p:cNvSpPr txBox="1"/>
          <p:nvPr/>
        </p:nvSpPr>
        <p:spPr>
          <a:xfrm>
            <a:off x="1524000" y="1877125"/>
            <a:ext cx="800762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이 도시는 수십 년 동안 잘못 계획되었으며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,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46F0E3D-0393-3D53-47DA-CB479DFDF75F}"/>
              </a:ext>
            </a:extLst>
          </p:cNvPr>
          <p:cNvSpPr txBox="1"/>
          <p:nvPr/>
        </p:nvSpPr>
        <p:spPr>
          <a:xfrm>
            <a:off x="1524000" y="3233985"/>
            <a:ext cx="800762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그 이웃 도시인 </a:t>
            </a:r>
            <a:r>
              <a:rPr lang="ko-KR" altLang="en-US" dirty="0" err="1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엘알토에서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 점차 더 많은 사람들이 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00A1687-19FF-DFA4-C3B1-F387C18BFF21}"/>
              </a:ext>
            </a:extLst>
          </p:cNvPr>
          <p:cNvSpPr txBox="1"/>
          <p:nvPr/>
        </p:nvSpPr>
        <p:spPr>
          <a:xfrm>
            <a:off x="1523999" y="4609563"/>
            <a:ext cx="9349409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일터가 있는 </a:t>
            </a:r>
            <a:r>
              <a:rPr lang="ko-KR" altLang="en-US" dirty="0" err="1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라파스로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 통근했다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F692E0C-6E01-F197-63EB-C4AF05F963FF}"/>
              </a:ext>
            </a:extLst>
          </p:cNvPr>
          <p:cNvSpPr txBox="1"/>
          <p:nvPr/>
        </p:nvSpPr>
        <p:spPr>
          <a:xfrm>
            <a:off x="3657599" y="1447400"/>
            <a:ext cx="1411355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좋지 못하게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A997430-DF74-C391-6BA8-8437BC6783B9}"/>
              </a:ext>
            </a:extLst>
          </p:cNvPr>
          <p:cNvSpPr txBox="1"/>
          <p:nvPr/>
        </p:nvSpPr>
        <p:spPr>
          <a:xfrm>
            <a:off x="3779544" y="4275496"/>
            <a:ext cx="1110530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통근하다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DB15DB5-800A-9B79-B946-F77057CBF2DF}"/>
              </a:ext>
            </a:extLst>
          </p:cNvPr>
          <p:cNvSpPr txBox="1"/>
          <p:nvPr/>
        </p:nvSpPr>
        <p:spPr>
          <a:xfrm>
            <a:off x="2979751" y="2924755"/>
            <a:ext cx="1202633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주어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1" name="직선 연결선[R] 16">
            <a:extLst>
              <a:ext uri="{FF2B5EF4-FFF2-40B4-BE49-F238E27FC236}">
                <a16:creationId xmlns:a16="http://schemas.microsoft.com/office/drawing/2014/main" id="{C3767A2A-D1BB-5343-61C5-09DBE75804F4}"/>
              </a:ext>
            </a:extLst>
          </p:cNvPr>
          <p:cNvCxnSpPr>
            <a:cxnSpLocks/>
          </p:cNvCxnSpPr>
          <p:nvPr/>
        </p:nvCxnSpPr>
        <p:spPr>
          <a:xfrm>
            <a:off x="1620001" y="2849027"/>
            <a:ext cx="4014989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직선 연결선[R] 16">
            <a:extLst>
              <a:ext uri="{FF2B5EF4-FFF2-40B4-BE49-F238E27FC236}">
                <a16:creationId xmlns:a16="http://schemas.microsoft.com/office/drawing/2014/main" id="{5BE0D2B2-19BD-B280-6014-6128A8611B87}"/>
              </a:ext>
            </a:extLst>
          </p:cNvPr>
          <p:cNvCxnSpPr>
            <a:cxnSpLocks/>
          </p:cNvCxnSpPr>
          <p:nvPr/>
        </p:nvCxnSpPr>
        <p:spPr>
          <a:xfrm>
            <a:off x="6669157" y="2900990"/>
            <a:ext cx="410813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5" name="그룹 14">
            <a:extLst>
              <a:ext uri="{FF2B5EF4-FFF2-40B4-BE49-F238E27FC236}">
                <a16:creationId xmlns:a16="http://schemas.microsoft.com/office/drawing/2014/main" id="{67E707DE-5420-9996-C9C7-B411FA41FB6E}"/>
              </a:ext>
            </a:extLst>
          </p:cNvPr>
          <p:cNvGrpSpPr/>
          <p:nvPr/>
        </p:nvGrpSpPr>
        <p:grpSpPr>
          <a:xfrm>
            <a:off x="6851445" y="2121379"/>
            <a:ext cx="252857" cy="248531"/>
            <a:chOff x="3403563" y="743173"/>
            <a:chExt cx="252857" cy="248531"/>
          </a:xfrm>
        </p:grpSpPr>
        <p:cxnSp>
          <p:nvCxnSpPr>
            <p:cNvPr id="16" name="직선 연결선[R] 19">
              <a:extLst>
                <a:ext uri="{FF2B5EF4-FFF2-40B4-BE49-F238E27FC236}">
                  <a16:creationId xmlns:a16="http://schemas.microsoft.com/office/drawing/2014/main" id="{3A05DA88-354D-81D7-65FE-2F883F0F2729}"/>
                </a:ext>
              </a:extLst>
            </p:cNvPr>
            <p:cNvCxnSpPr>
              <a:cxnSpLocks/>
            </p:cNvCxnSpPr>
            <p:nvPr/>
          </p:nvCxnSpPr>
          <p:spPr>
            <a:xfrm>
              <a:off x="3403563" y="746197"/>
              <a:ext cx="0" cy="245507"/>
            </a:xfrm>
            <a:prstGeom prst="line">
              <a:avLst/>
            </a:prstGeom>
            <a:ln w="25400" cap="sq">
              <a:solidFill>
                <a:srgbClr val="00B050"/>
              </a:solidFill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직선 연결선[R] 19">
              <a:extLst>
                <a:ext uri="{FF2B5EF4-FFF2-40B4-BE49-F238E27FC236}">
                  <a16:creationId xmlns:a16="http://schemas.microsoft.com/office/drawing/2014/main" id="{298EDE9D-83BC-F3D8-7B71-B3ACAD9A9E48}"/>
                </a:ext>
              </a:extLst>
            </p:cNvPr>
            <p:cNvCxnSpPr>
              <a:cxnSpLocks/>
            </p:cNvCxnSpPr>
            <p:nvPr/>
          </p:nvCxnSpPr>
          <p:spPr>
            <a:xfrm>
              <a:off x="3406357" y="743173"/>
              <a:ext cx="250063" cy="2322"/>
            </a:xfrm>
            <a:prstGeom prst="line">
              <a:avLst/>
            </a:prstGeom>
            <a:ln w="25400" cap="sq">
              <a:solidFill>
                <a:srgbClr val="00B050"/>
              </a:solidFill>
              <a:miter lim="800000"/>
              <a:headEnd type="none" w="med" len="med"/>
              <a:tailEnd type="arrow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C4E80E84-F2BF-1EB5-5B8E-FD0300ACD41B}"/>
              </a:ext>
            </a:extLst>
          </p:cNvPr>
          <p:cNvSpPr txBox="1"/>
          <p:nvPr/>
        </p:nvSpPr>
        <p:spPr>
          <a:xfrm>
            <a:off x="7060092" y="1938461"/>
            <a:ext cx="2058544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sz="1600" dirty="0" err="1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라파스를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가리킴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20" name="직선 연결선[R] 16">
            <a:extLst>
              <a:ext uri="{FF2B5EF4-FFF2-40B4-BE49-F238E27FC236}">
                <a16:creationId xmlns:a16="http://schemas.microsoft.com/office/drawing/2014/main" id="{C52D3C0B-6BB7-2AA5-A957-470CC52FC67A}"/>
              </a:ext>
            </a:extLst>
          </p:cNvPr>
          <p:cNvCxnSpPr>
            <a:cxnSpLocks/>
          </p:cNvCxnSpPr>
          <p:nvPr/>
        </p:nvCxnSpPr>
        <p:spPr>
          <a:xfrm>
            <a:off x="7189305" y="2897059"/>
            <a:ext cx="2054086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직선 연결선[R] 16">
            <a:extLst>
              <a:ext uri="{FF2B5EF4-FFF2-40B4-BE49-F238E27FC236}">
                <a16:creationId xmlns:a16="http://schemas.microsoft.com/office/drawing/2014/main" id="{F944FEC5-9202-AB8B-7768-06B58BA44C1E}"/>
              </a:ext>
            </a:extLst>
          </p:cNvPr>
          <p:cNvCxnSpPr>
            <a:cxnSpLocks/>
          </p:cNvCxnSpPr>
          <p:nvPr/>
        </p:nvCxnSpPr>
        <p:spPr>
          <a:xfrm>
            <a:off x="9344488" y="2894982"/>
            <a:ext cx="634399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27" name="그룹 26">
            <a:extLst>
              <a:ext uri="{FF2B5EF4-FFF2-40B4-BE49-F238E27FC236}">
                <a16:creationId xmlns:a16="http://schemas.microsoft.com/office/drawing/2014/main" id="{A7C5D79F-F03C-35F6-7647-DF233B650E7F}"/>
              </a:ext>
            </a:extLst>
          </p:cNvPr>
          <p:cNvGrpSpPr/>
          <p:nvPr/>
        </p:nvGrpSpPr>
        <p:grpSpPr>
          <a:xfrm flipV="1">
            <a:off x="8171186" y="2892680"/>
            <a:ext cx="1498900" cy="271187"/>
            <a:chOff x="6089650" y="967950"/>
            <a:chExt cx="276903" cy="225014"/>
          </a:xfrm>
        </p:grpSpPr>
        <p:cxnSp>
          <p:nvCxnSpPr>
            <p:cNvPr id="28" name="직선 연결선[R] 9">
              <a:extLst>
                <a:ext uri="{FF2B5EF4-FFF2-40B4-BE49-F238E27FC236}">
                  <a16:creationId xmlns:a16="http://schemas.microsoft.com/office/drawing/2014/main" id="{762BF1E5-EC3D-32A0-8F52-05331027DFAF}"/>
                </a:ext>
              </a:extLst>
            </p:cNvPr>
            <p:cNvCxnSpPr>
              <a:cxnSpLocks/>
            </p:cNvCxnSpPr>
            <p:nvPr/>
          </p:nvCxnSpPr>
          <p:spPr>
            <a:xfrm>
              <a:off x="6089650" y="967950"/>
              <a:ext cx="0" cy="206277"/>
            </a:xfrm>
            <a:prstGeom prst="line">
              <a:avLst/>
            </a:prstGeom>
            <a:ln w="25400"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직선 연결선[R] 15">
              <a:extLst>
                <a:ext uri="{FF2B5EF4-FFF2-40B4-BE49-F238E27FC236}">
                  <a16:creationId xmlns:a16="http://schemas.microsoft.com/office/drawing/2014/main" id="{0781E103-3B8F-9D9D-276C-A8B2BE8E866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089674" y="973450"/>
              <a:ext cx="276879" cy="0"/>
            </a:xfrm>
            <a:prstGeom prst="line">
              <a:avLst/>
            </a:prstGeom>
            <a:ln w="25400"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직선 연결선[R] 19">
              <a:extLst>
                <a:ext uri="{FF2B5EF4-FFF2-40B4-BE49-F238E27FC236}">
                  <a16:creationId xmlns:a16="http://schemas.microsoft.com/office/drawing/2014/main" id="{E1DF901D-3B70-006E-A8F7-20FFBFD61CB4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366553" y="981374"/>
              <a:ext cx="0" cy="211590"/>
            </a:xfrm>
            <a:prstGeom prst="line">
              <a:avLst/>
            </a:prstGeom>
            <a:ln w="25400" cap="sq">
              <a:solidFill>
                <a:srgbClr val="00B050"/>
              </a:solidFill>
              <a:miter lim="800000"/>
              <a:headEnd type="arrow" w="lg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타원 30">
            <a:extLst>
              <a:ext uri="{FF2B5EF4-FFF2-40B4-BE49-F238E27FC236}">
                <a16:creationId xmlns:a16="http://schemas.microsoft.com/office/drawing/2014/main" id="{9E638223-109D-6339-DD6A-8B96FF6050D8}"/>
              </a:ext>
            </a:extLst>
          </p:cNvPr>
          <p:cNvSpPr/>
          <p:nvPr/>
        </p:nvSpPr>
        <p:spPr>
          <a:xfrm>
            <a:off x="9829138" y="2597027"/>
            <a:ext cx="252000" cy="252000"/>
          </a:xfrm>
          <a:prstGeom prst="ellips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98C6E5BB-AAA4-2AC4-D2D7-A3E7549A57E1}"/>
              </a:ext>
            </a:extLst>
          </p:cNvPr>
          <p:cNvSpPr txBox="1"/>
          <p:nvPr/>
        </p:nvSpPr>
        <p:spPr>
          <a:xfrm>
            <a:off x="9766749" y="2861468"/>
            <a:ext cx="145020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동격의 콤마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E8FFCD46-C3C1-D135-4F9F-2E76F09E0426}"/>
              </a:ext>
            </a:extLst>
          </p:cNvPr>
          <p:cNvSpPr txBox="1"/>
          <p:nvPr/>
        </p:nvSpPr>
        <p:spPr>
          <a:xfrm>
            <a:off x="2895097" y="4260337"/>
            <a:ext cx="945384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동사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34" name="직선 연결선[R] 16">
            <a:extLst>
              <a:ext uri="{FF2B5EF4-FFF2-40B4-BE49-F238E27FC236}">
                <a16:creationId xmlns:a16="http://schemas.microsoft.com/office/drawing/2014/main" id="{E16E8107-009C-B901-27A7-3D15D4BF6148}"/>
              </a:ext>
            </a:extLst>
          </p:cNvPr>
          <p:cNvCxnSpPr>
            <a:cxnSpLocks/>
          </p:cNvCxnSpPr>
          <p:nvPr/>
        </p:nvCxnSpPr>
        <p:spPr>
          <a:xfrm>
            <a:off x="2895096" y="4249684"/>
            <a:ext cx="1945261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9" name="직선 연결선[R] 16">
            <a:extLst>
              <a:ext uri="{FF2B5EF4-FFF2-40B4-BE49-F238E27FC236}">
                <a16:creationId xmlns:a16="http://schemas.microsoft.com/office/drawing/2014/main" id="{810444B7-4024-D812-FAAA-1943988D9C27}"/>
              </a:ext>
            </a:extLst>
          </p:cNvPr>
          <p:cNvCxnSpPr>
            <a:cxnSpLocks/>
          </p:cNvCxnSpPr>
          <p:nvPr/>
        </p:nvCxnSpPr>
        <p:spPr>
          <a:xfrm>
            <a:off x="5377069" y="4258047"/>
            <a:ext cx="1752596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0" name="TextBox 39">
            <a:extLst>
              <a:ext uri="{FF2B5EF4-FFF2-40B4-BE49-F238E27FC236}">
                <a16:creationId xmlns:a16="http://schemas.microsoft.com/office/drawing/2014/main" id="{0B5C2963-1F92-5E1F-FE80-080D7E92EC19}"/>
              </a:ext>
            </a:extLst>
          </p:cNvPr>
          <p:cNvSpPr txBox="1"/>
          <p:nvPr/>
        </p:nvSpPr>
        <p:spPr>
          <a:xfrm>
            <a:off x="5357190" y="4290887"/>
            <a:ext cx="1832115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 err="1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선행사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42" name="직선 연결선[R] 16">
            <a:extLst>
              <a:ext uri="{FF2B5EF4-FFF2-40B4-BE49-F238E27FC236}">
                <a16:creationId xmlns:a16="http://schemas.microsoft.com/office/drawing/2014/main" id="{7A694EFE-F331-AA09-30C9-7D1FC52EDA37}"/>
              </a:ext>
            </a:extLst>
          </p:cNvPr>
          <p:cNvCxnSpPr>
            <a:cxnSpLocks/>
          </p:cNvCxnSpPr>
          <p:nvPr/>
        </p:nvCxnSpPr>
        <p:spPr>
          <a:xfrm>
            <a:off x="7255129" y="4254348"/>
            <a:ext cx="1461488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3" name="TextBox 42">
            <a:extLst>
              <a:ext uri="{FF2B5EF4-FFF2-40B4-BE49-F238E27FC236}">
                <a16:creationId xmlns:a16="http://schemas.microsoft.com/office/drawing/2014/main" id="{D0CC8A66-3A8B-7410-451C-CFED6EE30AE9}"/>
              </a:ext>
            </a:extLst>
          </p:cNvPr>
          <p:cNvSpPr txBox="1"/>
          <p:nvPr/>
        </p:nvSpPr>
        <p:spPr>
          <a:xfrm>
            <a:off x="7185555" y="4287188"/>
            <a:ext cx="3141202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전치사 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+ 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관계대명사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(= where)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1603DE24-8C73-71B1-CDF6-472993164E77}"/>
              </a:ext>
            </a:extLst>
          </p:cNvPr>
          <p:cNvSpPr txBox="1"/>
          <p:nvPr/>
        </p:nvSpPr>
        <p:spPr>
          <a:xfrm>
            <a:off x="7129664" y="1442412"/>
            <a:ext cx="1398109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10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년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7B8ED222-A555-FEEA-6AB8-950419A6D73C}"/>
              </a:ext>
            </a:extLst>
          </p:cNvPr>
          <p:cNvSpPr txBox="1"/>
          <p:nvPr/>
        </p:nvSpPr>
        <p:spPr>
          <a:xfrm>
            <a:off x="8958434" y="1924828"/>
            <a:ext cx="1938129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인접한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48" name="그룹 47">
            <a:extLst>
              <a:ext uri="{FF2B5EF4-FFF2-40B4-BE49-F238E27FC236}">
                <a16:creationId xmlns:a16="http://schemas.microsoft.com/office/drawing/2014/main" id="{089D9DCC-4B00-62B5-5A95-4E23916573C8}"/>
              </a:ext>
            </a:extLst>
          </p:cNvPr>
          <p:cNvGrpSpPr/>
          <p:nvPr/>
        </p:nvGrpSpPr>
        <p:grpSpPr>
          <a:xfrm>
            <a:off x="8726556" y="2087652"/>
            <a:ext cx="252857" cy="248531"/>
            <a:chOff x="3403563" y="743173"/>
            <a:chExt cx="252857" cy="248531"/>
          </a:xfrm>
        </p:grpSpPr>
        <p:cxnSp>
          <p:nvCxnSpPr>
            <p:cNvPr id="49" name="직선 연결선[R] 19">
              <a:extLst>
                <a:ext uri="{FF2B5EF4-FFF2-40B4-BE49-F238E27FC236}">
                  <a16:creationId xmlns:a16="http://schemas.microsoft.com/office/drawing/2014/main" id="{755CED24-BC4E-8BB7-3331-D8CF4EDB8C5B}"/>
                </a:ext>
              </a:extLst>
            </p:cNvPr>
            <p:cNvCxnSpPr>
              <a:cxnSpLocks/>
            </p:cNvCxnSpPr>
            <p:nvPr/>
          </p:nvCxnSpPr>
          <p:spPr>
            <a:xfrm>
              <a:off x="3403563" y="746197"/>
              <a:ext cx="0" cy="245507"/>
            </a:xfrm>
            <a:prstGeom prst="line">
              <a:avLst/>
            </a:prstGeom>
            <a:ln w="25400" cap="sq">
              <a:solidFill>
                <a:srgbClr val="EB470C"/>
              </a:solidFill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직선 연결선[R] 19">
              <a:extLst>
                <a:ext uri="{FF2B5EF4-FFF2-40B4-BE49-F238E27FC236}">
                  <a16:creationId xmlns:a16="http://schemas.microsoft.com/office/drawing/2014/main" id="{FF41F2D6-2550-1F41-5EC4-1F9D97E51A90}"/>
                </a:ext>
              </a:extLst>
            </p:cNvPr>
            <p:cNvCxnSpPr>
              <a:cxnSpLocks/>
            </p:cNvCxnSpPr>
            <p:nvPr/>
          </p:nvCxnSpPr>
          <p:spPr>
            <a:xfrm>
              <a:off x="3406357" y="743173"/>
              <a:ext cx="250063" cy="2322"/>
            </a:xfrm>
            <a:prstGeom prst="line">
              <a:avLst/>
            </a:prstGeom>
            <a:ln w="25400" cap="sq">
              <a:solidFill>
                <a:srgbClr val="EB470C"/>
              </a:solidFill>
              <a:miter lim="800000"/>
              <a:headEnd type="none" w="med" len="med"/>
              <a:tailEnd type="arrow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33798168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620001" y="311228"/>
            <a:ext cx="8733260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The trip along narrow,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sloping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roads took </a:t>
            </a:r>
            <a:b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</a:b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 long time.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Traffic congestion was a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nightmare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for many people for whom regular commute was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essential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3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p.66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B28FEEB0-003E-EF2A-FB60-6998AC4A0A20}"/>
              </a:ext>
            </a:extLst>
          </p:cNvPr>
          <p:cNvSpPr txBox="1"/>
          <p:nvPr/>
        </p:nvSpPr>
        <p:spPr>
          <a:xfrm>
            <a:off x="1524000" y="1877125"/>
            <a:ext cx="800762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좁고 경사진 도로를 따라 이동하는 여정은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46F0E3D-0393-3D53-47DA-CB479DFDF75F}"/>
              </a:ext>
            </a:extLst>
          </p:cNvPr>
          <p:cNvSpPr txBox="1"/>
          <p:nvPr/>
        </p:nvSpPr>
        <p:spPr>
          <a:xfrm>
            <a:off x="1524000" y="3233985"/>
            <a:ext cx="800762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오랜 시간이 걸렸다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00A1687-19FF-DFA4-C3B1-F387C18BFF21}"/>
              </a:ext>
            </a:extLst>
          </p:cNvPr>
          <p:cNvSpPr txBox="1"/>
          <p:nvPr/>
        </p:nvSpPr>
        <p:spPr>
          <a:xfrm>
            <a:off x="1523999" y="4609563"/>
            <a:ext cx="9349409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교통 체증은 정기적인 통근이 필수적인 많은 사람들에게 악몽이었다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8" name="직선 연결선[R] 16">
            <a:extLst>
              <a:ext uri="{FF2B5EF4-FFF2-40B4-BE49-F238E27FC236}">
                <a16:creationId xmlns:a16="http://schemas.microsoft.com/office/drawing/2014/main" id="{E3C0B6E5-3B29-D2A1-4A3E-3949F920E1AB}"/>
              </a:ext>
            </a:extLst>
          </p:cNvPr>
          <p:cNvCxnSpPr>
            <a:cxnSpLocks/>
          </p:cNvCxnSpPr>
          <p:nvPr/>
        </p:nvCxnSpPr>
        <p:spPr>
          <a:xfrm>
            <a:off x="8299174" y="4256470"/>
            <a:ext cx="964096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2C918FB0-5CDB-24A7-C718-21EAAE79933A}"/>
              </a:ext>
            </a:extLst>
          </p:cNvPr>
          <p:cNvSpPr txBox="1"/>
          <p:nvPr/>
        </p:nvSpPr>
        <p:spPr>
          <a:xfrm>
            <a:off x="8299173" y="4289310"/>
            <a:ext cx="964096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 err="1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선행사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2B6FDB1-9A07-3C29-F9D7-E31BD027B677}"/>
              </a:ext>
            </a:extLst>
          </p:cNvPr>
          <p:cNvSpPr txBox="1"/>
          <p:nvPr/>
        </p:nvSpPr>
        <p:spPr>
          <a:xfrm>
            <a:off x="1619999" y="1557661"/>
            <a:ext cx="1351801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주어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8" name="직선 연결선[R] 16">
            <a:extLst>
              <a:ext uri="{FF2B5EF4-FFF2-40B4-BE49-F238E27FC236}">
                <a16:creationId xmlns:a16="http://schemas.microsoft.com/office/drawing/2014/main" id="{35043BC9-004B-0B4F-A08C-33135C88D5B9}"/>
              </a:ext>
            </a:extLst>
          </p:cNvPr>
          <p:cNvCxnSpPr>
            <a:cxnSpLocks/>
          </p:cNvCxnSpPr>
          <p:nvPr/>
        </p:nvCxnSpPr>
        <p:spPr>
          <a:xfrm>
            <a:off x="1619999" y="1516458"/>
            <a:ext cx="1351801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직선 연결선[R] 16">
            <a:extLst>
              <a:ext uri="{FF2B5EF4-FFF2-40B4-BE49-F238E27FC236}">
                <a16:creationId xmlns:a16="http://schemas.microsoft.com/office/drawing/2014/main" id="{856D5CCB-D7E0-6ECD-0C70-D2D17D0C2EE2}"/>
              </a:ext>
            </a:extLst>
          </p:cNvPr>
          <p:cNvCxnSpPr>
            <a:cxnSpLocks/>
          </p:cNvCxnSpPr>
          <p:nvPr/>
        </p:nvCxnSpPr>
        <p:spPr>
          <a:xfrm flipV="1">
            <a:off x="5516217" y="1514381"/>
            <a:ext cx="1262270" cy="2077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직선 연결선[R] 16">
            <a:extLst>
              <a:ext uri="{FF2B5EF4-FFF2-40B4-BE49-F238E27FC236}">
                <a16:creationId xmlns:a16="http://schemas.microsoft.com/office/drawing/2014/main" id="{D766E2C0-4F01-F93C-AF3A-666FE3F3779C}"/>
              </a:ext>
            </a:extLst>
          </p:cNvPr>
          <p:cNvCxnSpPr>
            <a:cxnSpLocks/>
          </p:cNvCxnSpPr>
          <p:nvPr/>
        </p:nvCxnSpPr>
        <p:spPr>
          <a:xfrm>
            <a:off x="6899462" y="1514381"/>
            <a:ext cx="912695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3" name="그룹 12">
            <a:extLst>
              <a:ext uri="{FF2B5EF4-FFF2-40B4-BE49-F238E27FC236}">
                <a16:creationId xmlns:a16="http://schemas.microsoft.com/office/drawing/2014/main" id="{1E5C44CC-1026-5076-734B-2C0CB588C538}"/>
              </a:ext>
            </a:extLst>
          </p:cNvPr>
          <p:cNvGrpSpPr/>
          <p:nvPr/>
        </p:nvGrpSpPr>
        <p:grpSpPr>
          <a:xfrm flipV="1">
            <a:off x="6142382" y="1512078"/>
            <a:ext cx="1222513" cy="267025"/>
            <a:chOff x="6089650" y="967950"/>
            <a:chExt cx="276903" cy="225014"/>
          </a:xfrm>
        </p:grpSpPr>
        <p:cxnSp>
          <p:nvCxnSpPr>
            <p:cNvPr id="14" name="직선 연결선[R] 9">
              <a:extLst>
                <a:ext uri="{FF2B5EF4-FFF2-40B4-BE49-F238E27FC236}">
                  <a16:creationId xmlns:a16="http://schemas.microsoft.com/office/drawing/2014/main" id="{2107090F-DBFA-3FA2-ECB8-C9B531E96620}"/>
                </a:ext>
              </a:extLst>
            </p:cNvPr>
            <p:cNvCxnSpPr>
              <a:cxnSpLocks/>
            </p:cNvCxnSpPr>
            <p:nvPr/>
          </p:nvCxnSpPr>
          <p:spPr>
            <a:xfrm>
              <a:off x="6089650" y="967950"/>
              <a:ext cx="0" cy="206277"/>
            </a:xfrm>
            <a:prstGeom prst="line">
              <a:avLst/>
            </a:prstGeom>
            <a:ln w="25400"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직선 연결선[R] 15">
              <a:extLst>
                <a:ext uri="{FF2B5EF4-FFF2-40B4-BE49-F238E27FC236}">
                  <a16:creationId xmlns:a16="http://schemas.microsoft.com/office/drawing/2014/main" id="{53DB9728-2345-6A68-C246-F2690883CC1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089674" y="973450"/>
              <a:ext cx="276879" cy="0"/>
            </a:xfrm>
            <a:prstGeom prst="line">
              <a:avLst/>
            </a:prstGeom>
            <a:ln w="25400"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직선 연결선[R] 19">
              <a:extLst>
                <a:ext uri="{FF2B5EF4-FFF2-40B4-BE49-F238E27FC236}">
                  <a16:creationId xmlns:a16="http://schemas.microsoft.com/office/drawing/2014/main" id="{C1BBB618-4298-816F-835A-E58E7C8A48EC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366553" y="981374"/>
              <a:ext cx="0" cy="211590"/>
            </a:xfrm>
            <a:prstGeom prst="line">
              <a:avLst/>
            </a:prstGeom>
            <a:ln w="25400" cap="sq">
              <a:solidFill>
                <a:srgbClr val="00B050"/>
              </a:solidFill>
              <a:miter lim="800000"/>
              <a:headEnd type="arrow" w="lg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59126AE4-74A2-BEDB-7FF9-28E84F3665AD}"/>
              </a:ext>
            </a:extLst>
          </p:cNvPr>
          <p:cNvSpPr txBox="1"/>
          <p:nvPr/>
        </p:nvSpPr>
        <p:spPr>
          <a:xfrm>
            <a:off x="7921487" y="1548248"/>
            <a:ext cx="815010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동사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24" name="직선 연결선[R] 16">
            <a:extLst>
              <a:ext uri="{FF2B5EF4-FFF2-40B4-BE49-F238E27FC236}">
                <a16:creationId xmlns:a16="http://schemas.microsoft.com/office/drawing/2014/main" id="{424961BF-8474-2E19-85B5-0CACAD658659}"/>
              </a:ext>
            </a:extLst>
          </p:cNvPr>
          <p:cNvCxnSpPr>
            <a:cxnSpLocks/>
          </p:cNvCxnSpPr>
          <p:nvPr/>
        </p:nvCxnSpPr>
        <p:spPr>
          <a:xfrm>
            <a:off x="7921486" y="1507045"/>
            <a:ext cx="815010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" name="직선 연결선[R] 16">
            <a:extLst>
              <a:ext uri="{FF2B5EF4-FFF2-40B4-BE49-F238E27FC236}">
                <a16:creationId xmlns:a16="http://schemas.microsoft.com/office/drawing/2014/main" id="{9CDB0265-C102-E28F-C58C-94B0CA8A99A6}"/>
              </a:ext>
            </a:extLst>
          </p:cNvPr>
          <p:cNvCxnSpPr>
            <a:cxnSpLocks/>
          </p:cNvCxnSpPr>
          <p:nvPr/>
        </p:nvCxnSpPr>
        <p:spPr>
          <a:xfrm>
            <a:off x="1619999" y="5668052"/>
            <a:ext cx="1192775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2" name="직선 연결선[R] 16">
            <a:extLst>
              <a:ext uri="{FF2B5EF4-FFF2-40B4-BE49-F238E27FC236}">
                <a16:creationId xmlns:a16="http://schemas.microsoft.com/office/drawing/2014/main" id="{F81085D0-5699-8F03-D753-E81673C1A1A4}"/>
              </a:ext>
            </a:extLst>
          </p:cNvPr>
          <p:cNvCxnSpPr>
            <a:cxnSpLocks/>
          </p:cNvCxnSpPr>
          <p:nvPr/>
        </p:nvCxnSpPr>
        <p:spPr>
          <a:xfrm>
            <a:off x="2915399" y="5668052"/>
            <a:ext cx="1726175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4" name="TextBox 33">
            <a:extLst>
              <a:ext uri="{FF2B5EF4-FFF2-40B4-BE49-F238E27FC236}">
                <a16:creationId xmlns:a16="http://schemas.microsoft.com/office/drawing/2014/main" id="{4E804C63-539D-548D-7521-E309AA727BED}"/>
              </a:ext>
            </a:extLst>
          </p:cNvPr>
          <p:cNvSpPr txBox="1"/>
          <p:nvPr/>
        </p:nvSpPr>
        <p:spPr>
          <a:xfrm>
            <a:off x="2915398" y="5711302"/>
            <a:ext cx="2183375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전치사 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+ 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관계대명사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889E669E-BF59-A9D6-5204-5D0EF9918CD9}"/>
              </a:ext>
            </a:extLst>
          </p:cNvPr>
          <p:cNvSpPr txBox="1"/>
          <p:nvPr/>
        </p:nvSpPr>
        <p:spPr>
          <a:xfrm>
            <a:off x="6361044" y="570694"/>
            <a:ext cx="1938129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경사진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36" name="그룹 35">
            <a:extLst>
              <a:ext uri="{FF2B5EF4-FFF2-40B4-BE49-F238E27FC236}">
                <a16:creationId xmlns:a16="http://schemas.microsoft.com/office/drawing/2014/main" id="{E3478E55-C491-4DD7-4CDC-425678C2F2BF}"/>
              </a:ext>
            </a:extLst>
          </p:cNvPr>
          <p:cNvGrpSpPr/>
          <p:nvPr/>
        </p:nvGrpSpPr>
        <p:grpSpPr>
          <a:xfrm>
            <a:off x="6129166" y="733518"/>
            <a:ext cx="252857" cy="248531"/>
            <a:chOff x="3403563" y="743173"/>
            <a:chExt cx="252857" cy="248531"/>
          </a:xfrm>
        </p:grpSpPr>
        <p:cxnSp>
          <p:nvCxnSpPr>
            <p:cNvPr id="37" name="직선 연결선[R] 19">
              <a:extLst>
                <a:ext uri="{FF2B5EF4-FFF2-40B4-BE49-F238E27FC236}">
                  <a16:creationId xmlns:a16="http://schemas.microsoft.com/office/drawing/2014/main" id="{B245B118-E405-2911-1496-8642C889620B}"/>
                </a:ext>
              </a:extLst>
            </p:cNvPr>
            <p:cNvCxnSpPr>
              <a:cxnSpLocks/>
            </p:cNvCxnSpPr>
            <p:nvPr/>
          </p:nvCxnSpPr>
          <p:spPr>
            <a:xfrm>
              <a:off x="3403563" y="746197"/>
              <a:ext cx="0" cy="245507"/>
            </a:xfrm>
            <a:prstGeom prst="line">
              <a:avLst/>
            </a:prstGeom>
            <a:ln w="25400" cap="sq">
              <a:solidFill>
                <a:srgbClr val="EB470C"/>
              </a:solidFill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직선 연결선[R] 19">
              <a:extLst>
                <a:ext uri="{FF2B5EF4-FFF2-40B4-BE49-F238E27FC236}">
                  <a16:creationId xmlns:a16="http://schemas.microsoft.com/office/drawing/2014/main" id="{93C61C50-6C12-D5A9-259A-D03E641785B9}"/>
                </a:ext>
              </a:extLst>
            </p:cNvPr>
            <p:cNvCxnSpPr>
              <a:cxnSpLocks/>
            </p:cNvCxnSpPr>
            <p:nvPr/>
          </p:nvCxnSpPr>
          <p:spPr>
            <a:xfrm>
              <a:off x="3406357" y="743173"/>
              <a:ext cx="250063" cy="2322"/>
            </a:xfrm>
            <a:prstGeom prst="line">
              <a:avLst/>
            </a:prstGeom>
            <a:ln w="25400" cap="sq">
              <a:solidFill>
                <a:srgbClr val="EB470C"/>
              </a:solidFill>
              <a:miter lim="800000"/>
              <a:headEnd type="none" w="med" len="med"/>
              <a:tailEnd type="arrow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9" name="TextBox 38">
            <a:extLst>
              <a:ext uri="{FF2B5EF4-FFF2-40B4-BE49-F238E27FC236}">
                <a16:creationId xmlns:a16="http://schemas.microsoft.com/office/drawing/2014/main" id="{729B49DE-2D4E-1D07-3E68-91B908075AEC}"/>
              </a:ext>
            </a:extLst>
          </p:cNvPr>
          <p:cNvSpPr txBox="1"/>
          <p:nvPr/>
        </p:nvSpPr>
        <p:spPr>
          <a:xfrm>
            <a:off x="5834271" y="4257981"/>
            <a:ext cx="1865736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악몽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90F5B23-2409-59F7-378F-FB51A0C45FB6}"/>
              </a:ext>
            </a:extLst>
          </p:cNvPr>
          <p:cNvSpPr txBox="1"/>
          <p:nvPr/>
        </p:nvSpPr>
        <p:spPr>
          <a:xfrm>
            <a:off x="8587409" y="5668052"/>
            <a:ext cx="1610139" cy="58477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매우 중요한</a:t>
            </a:r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,</a:t>
            </a:r>
          </a:p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핵심적인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56037682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8138</TotalTime>
  <Words>1918</Words>
  <Application>Microsoft Office PowerPoint</Application>
  <PresentationFormat>와이드스크린</PresentationFormat>
  <Paragraphs>347</Paragraphs>
  <Slides>34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34</vt:i4>
      </vt:variant>
    </vt:vector>
  </HeadingPairs>
  <TitlesOfParts>
    <vt:vector size="41" baseType="lpstr">
      <vt:lpstr>Noto Sans KR Medium</vt:lpstr>
      <vt:lpstr>나눔고딕</vt:lpstr>
      <vt:lpstr>Aptos</vt:lpstr>
      <vt:lpstr>Aptos Display</vt:lpstr>
      <vt:lpstr>Arial</vt:lpstr>
      <vt:lpstr>Calibri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김효민B</dc:creator>
  <cp:lastModifiedBy>현우 이</cp:lastModifiedBy>
  <cp:revision>286</cp:revision>
  <dcterms:created xsi:type="dcterms:W3CDTF">2024-07-02T00:56:12Z</dcterms:created>
  <dcterms:modified xsi:type="dcterms:W3CDTF">2024-09-01T09:16:59Z</dcterms:modified>
</cp:coreProperties>
</file>